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11" r:id="rId3"/>
    <p:sldId id="318" r:id="rId4"/>
    <p:sldId id="261" r:id="rId5"/>
    <p:sldId id="316" r:id="rId6"/>
    <p:sldId id="315" r:id="rId7"/>
    <p:sldId id="317" r:id="rId8"/>
    <p:sldId id="312" r:id="rId9"/>
    <p:sldId id="319" r:id="rId10"/>
    <p:sldId id="314" r:id="rId11"/>
    <p:sldId id="320" r:id="rId12"/>
    <p:sldId id="300" r:id="rId13"/>
    <p:sldId id="323" r:id="rId14"/>
    <p:sldId id="321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86536" autoAdjust="0"/>
  </p:normalViewPr>
  <p:slideViewPr>
    <p:cSldViewPr snapToGrid="0">
      <p:cViewPr varScale="1">
        <p:scale>
          <a:sx n="68" d="100"/>
          <a:sy n="68" d="100"/>
        </p:scale>
        <p:origin x="1142" y="58"/>
      </p:cViewPr>
      <p:guideLst/>
    </p:cSldViewPr>
  </p:slideViewPr>
  <p:outlineViewPr>
    <p:cViewPr>
      <p:scale>
        <a:sx n="33" d="100"/>
        <a:sy n="33" d="100"/>
      </p:scale>
      <p:origin x="0" y="-1481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FE665-EFC1-494F-9121-9E5667444BB7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A150E-918E-4A59-9A32-7E65EC9B5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8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Qellimi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ketij</a:t>
            </a:r>
            <a:r>
              <a:rPr lang="en-US" dirty="0"/>
              <a:t> </a:t>
            </a:r>
            <a:r>
              <a:rPr lang="en-US" dirty="0" err="1"/>
              <a:t>sesioni</a:t>
            </a:r>
            <a:r>
              <a:rPr lang="en-US" dirty="0"/>
              <a:t> eshte:  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Kuptimi i rëndësisë së vlerësimit të cilësisë së shërbimit në njësinë e zhvillimit.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indikatorëve të cilësisë për të matur </a:t>
            </a:r>
            <a:r>
              <a:rPr lang="en-US" sz="12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rezultatet</a:t>
            </a:r>
            <a:r>
              <a:rPr lang="en-US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sz="12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vjetore</a:t>
            </a:r>
            <a:r>
              <a:rPr lang="en-US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dhe shume </a:t>
            </a:r>
            <a:r>
              <a:rPr lang="en-US" sz="12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vjecare</a:t>
            </a:r>
            <a:r>
              <a:rPr lang="en-US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Integrimi i rezultateve të vlerësimit në përmirësimin e vazhdueshëm të proceseve.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123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35831-AD3B-F812-A580-630D40835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C7A7D1-9DD6-CCF5-8C5F-5A8728A58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FB5085-7AD4-BAAF-B072-8D5E68E30B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C92611-BD53-94BB-FE2B-ADBA3C863C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199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52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C913D-63B8-0F3D-1C80-1AE51AF4A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5FBBFD-BC80-8C1F-F5EC-315828BE94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7852-62CE-1691-6154-BC8142309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1802C-1040-FA4E-398E-F3759C09A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33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96727-5E8A-F925-6EA9-B81FC05E3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1D8B4A-11E0-013E-960B-9CCEFAA3CF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1B26A1E-9A87-3C77-DB0A-DCE2B254F2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4ED401-AD25-BF0E-2325-A4CB92FEE2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22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9B0C8-DB61-AE7F-4718-027D82CA4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588823-B4EB-9843-9994-18F6129CCB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00F9535-99AE-A442-FF1D-24BB691A6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13058-7AF9-C0C6-8835-7F8BF65A62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3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9155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A1E20C-BC46-A2CC-A1D1-E1D55A701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F80A8B-2421-C64F-E6FE-202BAF6B78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ED9FFD-B7EF-B0E2-D503-846E115330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B8EA6-5C28-5180-9F6E-7BF415FE9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99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EBF12-BC20-C6BE-B248-BB08C78FF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0A987B-2E78-60E4-F274-1DAF2E9444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48E528-FBE1-6EBF-154A-C4DFC9DB92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31269-C816-8D7B-D482-D77ADEA94D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87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8D650-7DAC-40D9-60AC-49CEBBAC6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D68F40-0430-138E-CBFE-9595EFEE89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A21C34-FE16-5A39-6D70-5974A967DA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6CFBF-A22B-2C04-B4C1-F3BB3CBB67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93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Qellimi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ketij</a:t>
            </a:r>
            <a:r>
              <a:rPr lang="en-US" dirty="0"/>
              <a:t> </a:t>
            </a:r>
            <a:r>
              <a:rPr lang="en-US" dirty="0" err="1"/>
              <a:t>sesioni</a:t>
            </a:r>
            <a:r>
              <a:rPr lang="en-US" dirty="0"/>
              <a:t> eshte:  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Kuptimi i rolit të komunikimit dhe transparencës.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instrumenteve për raportim dhe përmirësim</a:t>
            </a:r>
            <a:r>
              <a:rPr lang="en-US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endParaRPr lang="en-US" sz="1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sq-AL" sz="1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Integrimi i të dhënave nga vlerësimi në vendimmarrje.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75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3B318-E9A8-7C4C-8206-71F3FE6AEE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E94278-7F27-D53A-4C35-F1CD243CE8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F440B-9EC1-8487-9542-5636846D62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7B411-F955-3E10-F0E2-4F634B07B0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476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B0EE1-E2AA-946B-A1DA-2E0036D45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F56C86-BCAF-2AC2-F2A7-29D7509A9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700E84-3B3D-0348-E032-2A72CABDAC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Komunikimi</a:t>
            </a:r>
            <a:r>
              <a:rPr lang="en-US" dirty="0"/>
              <a:t> formal dhe jo-formal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E7B65-8A84-ED92-72A8-6C5FAA605B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7A150E-918E-4A59-9A32-7E65EC9B55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72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5A9E9-AEAD-DA78-51C3-28C7C322A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9F9F7-7530-C6B0-DC6A-C4E8DA728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subtitle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5A27B-2D69-C3DF-AB3D-46D21DA9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sq-AL" noProof="0" smtClean="0"/>
              <a:t>4.3.2025</a:t>
            </a:fld>
            <a:endParaRPr lang="sq-AL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8E7D3-6A00-23A2-688B-789F9766B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DF0C3-E51F-8EB4-43DA-2890C1294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sq-AL" noProof="0" smtClean="0"/>
              <a:t>‹#›</a:t>
            </a:fld>
            <a:endParaRPr lang="sq-AL" noProof="0" dirty="0"/>
          </a:p>
        </p:txBody>
      </p:sp>
    </p:spTree>
    <p:extLst>
      <p:ext uri="{BB962C8B-B14F-4D97-AF65-F5344CB8AC3E}">
        <p14:creationId xmlns:p14="http://schemas.microsoft.com/office/powerpoint/2010/main" val="97789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2A74-3DC2-8032-4B52-18248514B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BB300E-12C7-4E58-B0AE-B4373535B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C76D2-78CF-2AB0-441D-9EC995CBB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65B23-A452-CBFA-8B2B-D0628E2B2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B9706-CDD0-1951-2F3A-966824CA6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67EFED-B7A6-7287-49AF-4BB32A30B3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FBAB2-173D-BC60-ADE9-AFEBD1053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4210F-772F-4D0E-3922-12F91E0E0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8A4F8-58DB-3ADE-10FA-E14B8D1C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6259B-7A1D-8AE7-73FF-B12F70DB7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7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C0E41-8F27-005C-8766-B8FD43D3F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BFA60-70E8-6518-2D8F-C4022FF6A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E35E2-A5AA-99FE-9032-35D62E6F6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98107-8D3E-2944-8028-C445BCED8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B82B8-263E-945C-514E-C58970166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9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7C48A-4552-ECDA-5F0B-9C90474D2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9C162-64B1-7C7F-3BCF-D2EFF9625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F4E5-B973-4DB7-C933-60E0F7033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5A49-8592-59D6-E442-08223243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8C9AD-A437-EAAA-33A1-F96794323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4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DF52D-4A82-C5DF-97E3-86AAFB0ED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AE5C2-8E30-EA82-E01F-071D4ED8B4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B165C2-B406-1357-B547-90827DE50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4DC7F-79EE-1AD3-832D-E44362C76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06E27-1A45-CC84-B014-1E8EAF98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94D1D-E69E-5814-1867-26F341180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6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43624-F79D-A5B6-487C-6C4D96462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F16D3-D0E7-A93E-1B59-C05806275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4DA46-FF39-D4C3-CFEA-539C8E299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F5643-45A2-15EA-30FE-8F24266E9E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34EBE9-B23A-8739-D3CB-7DC206180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ADF068-FD05-FC29-D309-DF734D083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14B8E5-B6D7-36A3-C925-F2149BBF6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3E8D6B-1B40-4D4A-0866-BBC8714A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0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2FC11-5764-71B4-9504-14C6CCB3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970-19CB-3FA3-090E-43CE09FEC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E7E3ED-3B1B-C844-C1B1-C79C3CBB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07D73-9425-5FC7-F7EC-59259CA1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3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29DB1-1EB7-158B-2C49-BF0B78213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2F7372-AAE9-D3BA-5324-ABE65DEB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B2396-C30A-F5D0-0CB8-656DCF15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0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F5047-6A9B-C499-C104-8980F367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F6E32-423E-2786-E950-7197C6A76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B2997E-320F-1CE7-688F-198B725B4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262AE-57B3-FB0E-2137-1BAB71D97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490D0-E28B-BD0F-FD8E-06E0CB590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5D0E8-CB7F-613D-E159-398A0FB9B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7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674BE-026B-0F8E-4A80-B41F06807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6F2A93-FB37-32A4-EE5E-080906E65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D135A-6371-43DB-416B-2E1790AC5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B598B-27B6-7103-76DE-CE602F45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F127B-14BC-4C1E-B104-898B2BE5860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D8B9F-A859-CD01-CA4F-D80E586EF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C5962-2F07-6A34-32FD-2A146217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2F879-5F5D-45EA-8EB7-D71CD43B6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97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3011D-3395-5327-29BC-B51339947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title</a:t>
            </a:r>
            <a:r>
              <a:rPr lang="sq-AL" noProof="0" dirty="0"/>
              <a:t> </a:t>
            </a:r>
            <a:r>
              <a:rPr lang="sq-AL" noProof="0" dirty="0" err="1"/>
              <a:t>style</a:t>
            </a:r>
            <a:endParaRPr lang="sq-AL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FBC9B-B511-8D1D-6348-D7E4DCEFA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q-AL" noProof="0" dirty="0" err="1"/>
              <a:t>Click</a:t>
            </a:r>
            <a:r>
              <a:rPr lang="sq-AL" noProof="0" dirty="0"/>
              <a:t> to </a:t>
            </a:r>
            <a:r>
              <a:rPr lang="sq-AL" noProof="0" dirty="0" err="1"/>
              <a:t>edit</a:t>
            </a:r>
            <a:r>
              <a:rPr lang="sq-AL" noProof="0" dirty="0"/>
              <a:t> </a:t>
            </a:r>
            <a:r>
              <a:rPr lang="sq-AL" noProof="0" dirty="0" err="1"/>
              <a:t>Master</a:t>
            </a:r>
            <a:r>
              <a:rPr lang="sq-AL" noProof="0" dirty="0"/>
              <a:t> </a:t>
            </a:r>
            <a:r>
              <a:rPr lang="sq-AL" noProof="0" dirty="0" err="1"/>
              <a:t>text</a:t>
            </a:r>
            <a:r>
              <a:rPr lang="sq-AL" noProof="0" dirty="0"/>
              <a:t> </a:t>
            </a:r>
            <a:r>
              <a:rPr lang="sq-AL" noProof="0" dirty="0" err="1"/>
              <a:t>styles</a:t>
            </a:r>
            <a:endParaRPr lang="sq-AL" noProof="0" dirty="0"/>
          </a:p>
          <a:p>
            <a:pPr lvl="1"/>
            <a:r>
              <a:rPr lang="sq-AL" noProof="0" dirty="0" err="1"/>
              <a:t>Second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2"/>
            <a:r>
              <a:rPr lang="sq-AL" noProof="0" dirty="0" err="1"/>
              <a:t>Third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3"/>
            <a:r>
              <a:rPr lang="sq-AL" noProof="0" dirty="0" err="1"/>
              <a:t>Fourth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  <a:p>
            <a:pPr lvl="4"/>
            <a:r>
              <a:rPr lang="sq-AL" noProof="0" dirty="0" err="1"/>
              <a:t>Fifth</a:t>
            </a:r>
            <a:r>
              <a:rPr lang="sq-AL" noProof="0" dirty="0"/>
              <a:t> </a:t>
            </a:r>
            <a:r>
              <a:rPr lang="sq-AL" noProof="0" dirty="0" err="1"/>
              <a:t>level</a:t>
            </a:r>
            <a:endParaRPr lang="sq-AL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80074-653F-EBB6-1317-536C442BA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F127B-14BC-4C1E-B104-898B2BE58609}" type="datetimeFigureOut">
              <a:rPr lang="sq-AL" noProof="0" smtClean="0"/>
              <a:t>4.3.2025</a:t>
            </a:fld>
            <a:endParaRPr lang="sq-AL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53A36-B32B-0B99-4EBF-8A2577437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06418-2A8F-3572-B506-32F3CA9D37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A2F879-5F5D-45EA-8EB7-D71CD43B66D5}" type="slidenum">
              <a:rPr lang="sq-AL" noProof="0" smtClean="0"/>
              <a:t>‹#›</a:t>
            </a:fld>
            <a:endParaRPr lang="sq-AL" noProof="0" dirty="0"/>
          </a:p>
        </p:txBody>
      </p:sp>
    </p:spTree>
    <p:extLst>
      <p:ext uri="{BB962C8B-B14F-4D97-AF65-F5344CB8AC3E}">
        <p14:creationId xmlns:p14="http://schemas.microsoft.com/office/powerpoint/2010/main" val="1186329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412DAACE-AA31-A8C2-D86E-D58030410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1414CB-4C52-96AE-ED06-D04D1692E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788" y="1621104"/>
            <a:ext cx="6862355" cy="2387600"/>
          </a:xfrm>
        </p:spPr>
        <p:txBody>
          <a:bodyPr>
            <a:noAutofit/>
          </a:bodyPr>
          <a:lstStyle/>
          <a:p>
            <a:pPr algn="l"/>
            <a:r>
              <a:rPr lang="it-IT" sz="48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Sigurimi i Cilësisë dhe Instrumentet</a:t>
            </a:r>
            <a:endParaRPr lang="sq-AL" sz="4800" b="1" noProof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D6CDB3-8877-0925-2E02-D25B5FEE62A3}"/>
              </a:ext>
            </a:extLst>
          </p:cNvPr>
          <p:cNvSpPr txBox="1"/>
          <p:nvPr/>
        </p:nvSpPr>
        <p:spPr>
          <a:xfrm>
            <a:off x="648788" y="4366975"/>
            <a:ext cx="68623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q-AL" sz="2000" i="1" noProof="0" dirty="0">
                <a:solidFill>
                  <a:schemeClr val="bg1"/>
                </a:solidFill>
              </a:rPr>
              <a:t>Flovia Selmani</a:t>
            </a:r>
          </a:p>
          <a:p>
            <a:r>
              <a:rPr lang="en-US" sz="2000" i="1" noProof="0" dirty="0">
                <a:solidFill>
                  <a:schemeClr val="bg1"/>
                </a:solidFill>
              </a:rPr>
              <a:t>6</a:t>
            </a:r>
            <a:r>
              <a:rPr lang="sq-AL" sz="2000" i="1" noProof="0" dirty="0">
                <a:solidFill>
                  <a:schemeClr val="bg1"/>
                </a:solidFill>
              </a:rPr>
              <a:t> mars 2025</a:t>
            </a:r>
          </a:p>
        </p:txBody>
      </p:sp>
    </p:spTree>
    <p:extLst>
      <p:ext uri="{BB962C8B-B14F-4D97-AF65-F5344CB8AC3E}">
        <p14:creationId xmlns:p14="http://schemas.microsoft.com/office/powerpoint/2010/main" val="4056036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A25D84-2FE8-AEDD-45CF-FC94121FF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C1AD7177-B7E1-4B4E-8165-20B3428413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F3158463-F93A-C828-2DA0-30612364B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/>
              <a:t>Instrumentet e komunikimit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96C0AF3-CE14-5ED9-5F9A-ED4DBD21F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65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0" u="none" strike="noStrike" baseline="0" noProof="0">
                <a:solidFill>
                  <a:srgbClr val="000000"/>
                </a:solidFill>
                <a:latin typeface="Cambria" panose="02040503050406030204" pitchFamily="18" charset="0"/>
              </a:rPr>
              <a:t>Metodat kryesore të komunikimit:</a:t>
            </a:r>
          </a:p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Takime me mësuesit, nxënësit dhe prindërit.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Publikimi i raporteve dhe ndarja e rezultateve.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rrjeteve sociale</a:t>
            </a:r>
            <a:r>
              <a:rPr lang="sq-AL" sz="2400" dirty="0">
                <a:solidFill>
                  <a:srgbClr val="000000"/>
                </a:solidFill>
                <a:latin typeface="Cambria" panose="02040503050406030204" pitchFamily="18" charset="0"/>
              </a:rPr>
              <a:t>,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stendave të shkollës etj.</a:t>
            </a:r>
          </a:p>
        </p:txBody>
      </p:sp>
    </p:spTree>
    <p:extLst>
      <p:ext uri="{BB962C8B-B14F-4D97-AF65-F5344CB8AC3E}">
        <p14:creationId xmlns:p14="http://schemas.microsoft.com/office/powerpoint/2010/main" val="2111622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D27EB5-169B-E946-5E33-D912D327D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0180393E-3C6E-1225-95BA-CEAD891FFF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BFA84422-C2B9-C89C-6AC6-262F7D048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842816"/>
          </a:xfrm>
        </p:spPr>
        <p:txBody>
          <a:bodyPr>
            <a:normAutofit fontScale="90000"/>
          </a:bodyPr>
          <a:lstStyle/>
          <a:p>
            <a:r>
              <a:rPr lang="sq-AL" noProof="0" dirty="0"/>
              <a:t>Përdorimi i të dhënave për përmirësimin e ofertës se shkollës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63A11C5-78E7-F7E6-7630-DD6547361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3629"/>
            <a:ext cx="6865134" cy="36233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Si të integrojmë të dhënat në vendimmarrje?</a:t>
            </a:r>
          </a:p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Përmirësimi i strategjive</a:t>
            </a:r>
            <a:r>
              <a:rPr lang="sq-AL" sz="24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dirty="0">
                <a:solidFill>
                  <a:srgbClr val="000000"/>
                </a:solidFill>
                <a:latin typeface="Cambria" panose="02040503050406030204" pitchFamily="18" charset="0"/>
              </a:rPr>
              <a:t>N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dryshimi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i politikave bazuar në analiza objektive.</a:t>
            </a:r>
          </a:p>
        </p:txBody>
      </p:sp>
    </p:spTree>
    <p:extLst>
      <p:ext uri="{BB962C8B-B14F-4D97-AF65-F5344CB8AC3E}">
        <p14:creationId xmlns:p14="http://schemas.microsoft.com/office/powerpoint/2010/main" val="3850482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9DF30-13BD-516F-F976-C58578684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73F58560-C822-CF9C-028A-3C9BE9F2E8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8342A696-ED96-CAAE-1B22-982437815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Pune ne grup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3422DCC-9B63-4BCE-8D2E-BD0BE7F22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667250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Rasti hipotetik:</a:t>
            </a:r>
          </a:p>
          <a:p>
            <a:pPr marL="0" indent="0" algn="l">
              <a:buNone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Njësia e zhvillimit ka publikuar raportin mbi vlerësimin e cilësisë së shërbimeve, ku tregohet se vetëm 40% e nxënësve janë të kënaqur me praktikat profesionale. </a:t>
            </a:r>
            <a:r>
              <a:rPr lang="sq-AL" sz="2200" b="0" i="0" u="none" strike="noStrike" baseline="0" noProof="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</a:rPr>
              <a:t>Mësuesit, prindërit dhe bizneset po kërkojnë sqarime si kane dale këto rezultate.</a:t>
            </a: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Prindërit dhe mësuesit janë të shqetësuar për cilësinë e praktikave profesionale.</a:t>
            </a: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Nxënësit dhe bizneset kërkojnë përmirësime të mëdha.</a:t>
            </a: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Njësia e Zhvillimit duhet të japë një strategji komunikimi dhe të qartësojë planin për përmirësim.</a:t>
            </a:r>
          </a:p>
          <a:p>
            <a:pPr marL="457200" indent="-457200"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Agjencia Kombëtare kërkon justifikim për rezultatet dhe masa për përmirësim.</a:t>
            </a:r>
          </a:p>
          <a:p>
            <a:pPr marL="0" indent="0">
              <a:buNone/>
              <a:tabLst>
                <a:tab pos="457200" algn="l"/>
              </a:tabLst>
            </a:pPr>
            <a:endParaRPr lang="sq-AL" sz="2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Pjesëmarrësit ndahen ne 4 grupe me nga 5 persona.</a:t>
            </a:r>
          </a:p>
        </p:txBody>
      </p:sp>
    </p:spTree>
    <p:extLst>
      <p:ext uri="{BB962C8B-B14F-4D97-AF65-F5344CB8AC3E}">
        <p14:creationId xmlns:p14="http://schemas.microsoft.com/office/powerpoint/2010/main" val="2395599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DF07A-5052-80C5-AA4A-4E293D7BD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FB54C-3E46-320D-8431-1D510C7F7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20800"/>
            <a:ext cx="10515600" cy="5294489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sq-AL" sz="2400" b="0" i="0" u="none" strike="noStrike" baseline="0" noProof="0">
                <a:solidFill>
                  <a:srgbClr val="000000"/>
                </a:solidFill>
                <a:latin typeface="Cambria" panose="02040503050406030204" pitchFamily="18" charset="0"/>
              </a:rPr>
              <a:t>Detyra e Grupeve: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Grupet do të luajnë role të ndryshme, për të simuluar një proces të hapur komunikimi dhe reagimi ndaj krizës.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Grupi 1: Njësia e Zhvillimit - Harton një strategji komunikimi për të menaxhuar situatën.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janë mesazhet kryesore që duhet të jepen?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Si mund të bindni palët e interesuara për përmirësimet e ardhshme?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veprime të menjëhershme duhet të ndërmerren për të fituar besimin e publikut?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Grupi 2: Prindërit dhe Mësuesit - Janë të shqetësuar për cilësinë e praktikave profesionale.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janë shqetësimet kryesore që do të adresoni?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Çfarë përgjegjësie kërkoni nga Njësia e Zhvillimit?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ndryshime konkrete kërkoni të bëhen në mënyrën se si organizohen praktikat profesionale?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Grupi 3: Bizneset dhe Nxënësit - Kërkojnë ndryshime në sistemin e praktikave profesionale.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A janë bizneset të gatshme të marrin më shumë nxënës në praktikë?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janë problematikat kryesore të nxënësve gjatë praktikës?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Çfarë ndihme dhe përmirësimesh kërkoni nga shkolla?</a:t>
            </a: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Grupi 4: Agjencia Kombëtare - Përgjegjëse për monitorimin dhe vlerësimin e programeve profesionale në shkallë kombëtare.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Si do të reagoni ndaj raportit me rezultate të ulëta?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Cilat masa do të kërkoni nga Njësia e Zhvillimit për përmirësim?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sq-AL" sz="20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Çfarë mbështetje mund të ofroni për rritjen e cilësisë së praktikave profesionale?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0DCF6A6-B909-4DFC-B32C-421F01D37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29438" cy="955675"/>
          </a:xfrm>
        </p:spPr>
        <p:txBody>
          <a:bodyPr>
            <a:normAutofit/>
          </a:bodyPr>
          <a:lstStyle/>
          <a:p>
            <a:r>
              <a:rPr lang="sq-AL" sz="4000" noProof="0"/>
              <a:t>Pune ne grup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3C3ACDF6-8910-C2B7-D05D-D57F975367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948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E95C5-5F1F-5910-5A25-6AEC5151D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E1CDC85E-5323-B1B7-02E1-188F514AD7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BFAEEBEF-C3C7-D9D2-AA3D-46F1441B9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Përmbledhje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89CA059-C725-8718-A746-0CD4DBFE2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sq-AL" sz="2200" b="0" i="0" u="none" strike="noStrike" baseline="0" noProof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65138" indent="-465138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Rëndësia e transparencës dhe komunikimit të qartë.</a:t>
            </a:r>
          </a:p>
          <a:p>
            <a:pPr marL="465138" indent="-465138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instrumenteve për informim dhe vendimmarrje.</a:t>
            </a:r>
          </a:p>
          <a:p>
            <a:pPr marL="465138" indent="-465138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Përmirësimi i vazhdueshëm i proceseve.</a:t>
            </a:r>
          </a:p>
        </p:txBody>
      </p:sp>
    </p:spTree>
    <p:extLst>
      <p:ext uri="{BB962C8B-B14F-4D97-AF65-F5344CB8AC3E}">
        <p14:creationId xmlns:p14="http://schemas.microsoft.com/office/powerpoint/2010/main" val="341962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76AA4-E78C-E6FA-59A7-2D8B9079D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0CFDEB32-C317-EE09-4F69-4A8F4537CC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260BBF-FB3A-1ADF-C1AF-456D1943D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8496" y="2523281"/>
            <a:ext cx="6254187" cy="1530692"/>
          </a:xfrm>
        </p:spPr>
        <p:txBody>
          <a:bodyPr>
            <a:normAutofit/>
          </a:bodyPr>
          <a:lstStyle/>
          <a:p>
            <a:pPr algn="l"/>
            <a:r>
              <a:rPr lang="sq-AL" sz="54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Faleminderit!</a:t>
            </a:r>
          </a:p>
        </p:txBody>
      </p:sp>
    </p:spTree>
    <p:extLst>
      <p:ext uri="{BB962C8B-B14F-4D97-AF65-F5344CB8AC3E}">
        <p14:creationId xmlns:p14="http://schemas.microsoft.com/office/powerpoint/2010/main" val="360897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33209-5FB5-3A89-85B3-A62B09980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32D1365C-B1ED-9A41-1E90-048EFD6302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3D815B-2DED-1E18-153A-81896EEFC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9441" y="1928252"/>
            <a:ext cx="6583711" cy="3001494"/>
          </a:xfrm>
        </p:spPr>
        <p:txBody>
          <a:bodyPr>
            <a:noAutofit/>
          </a:bodyPr>
          <a:lstStyle/>
          <a:p>
            <a:pPr algn="l"/>
            <a:r>
              <a:rPr lang="sq-AL" sz="36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Vlerësimi i cilësisë së shërbimit dhe përdorimi i indikatorëve për përmirësimin e proceseve në njësinë e zhvillimit </a:t>
            </a:r>
          </a:p>
        </p:txBody>
      </p:sp>
    </p:spTree>
    <p:extLst>
      <p:ext uri="{BB962C8B-B14F-4D97-AF65-F5344CB8AC3E}">
        <p14:creationId xmlns:p14="http://schemas.microsoft.com/office/powerpoint/2010/main" val="2824202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CBCCF-F51D-9591-43A9-0C9FBC49E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C718B-F1C8-7049-5370-247232B41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chemeClr val="accent2"/>
                </a:solidFill>
                <a:latin typeface="Cambria" panose="02040503050406030204" pitchFamily="18" charset="0"/>
              </a:rPr>
              <a:t>#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Matja e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impaktit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të shërbimeve të njësisë, jo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performanca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individuale e koordinatorëve.</a:t>
            </a:r>
          </a:p>
          <a:p>
            <a:pPr marL="0" indent="0" algn="l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0" indent="0" algn="l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Çfarë risie sjell ky vlerësim?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Informon përmirësimin e strategjive ne nivel ofruesi.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Siguron transparencë dhe besueshmëri.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 Përmirëson efektivitetin e programeve.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01D02EA-BF40-F44D-3D13-041B59680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29438" cy="1325563"/>
          </a:xfrm>
        </p:spPr>
        <p:txBody>
          <a:bodyPr>
            <a:normAutofit/>
          </a:bodyPr>
          <a:lstStyle/>
          <a:p>
            <a:r>
              <a:rPr lang="sq-AL" sz="4000" noProof="0"/>
              <a:t>Çfarë është vlerësimi i cilësisë së shërbimit?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46E57EDD-9F4D-DC76-956F-6439E4686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72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F78A9-018E-7F87-87EE-DEDCB74B0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FC603B1-E9B1-94DF-6FE7-60517A0E67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8F6E9D0-ACE3-5632-AB1F-619723961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5894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Si realizohet vlerësimi i </a:t>
            </a:r>
            <a:r>
              <a:rPr lang="sq-AL" sz="4000" dirty="0"/>
              <a:t>c</a:t>
            </a:r>
            <a:r>
              <a:rPr lang="sq-AL" sz="4000" noProof="0" dirty="0" err="1"/>
              <a:t>ilësisë</a:t>
            </a:r>
            <a:r>
              <a:rPr lang="sq-AL" sz="4000" noProof="0" dirty="0"/>
              <a:t> se shërbimit?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945667-B271-DA4F-68E7-FA1848874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0768"/>
            <a:ext cx="6865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Plotësim i pyetësorëve me nxënësit, mësuesit, prindërit dhe bizneset.</a:t>
            </a:r>
          </a:p>
          <a:p>
            <a:pPr marL="457200" indent="-457200">
              <a:buFont typeface="+mj-lt"/>
              <a:buAutoNum type="arabicPeriod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Analiza e indikatorëve kryesorë.</a:t>
            </a:r>
          </a:p>
          <a:p>
            <a:pPr marL="457200" indent="-457200">
              <a:buFont typeface="+mj-lt"/>
              <a:buAutoNum type="arabicPeriod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Diskutimi i rezultateve me palët e interesuara.</a:t>
            </a:r>
          </a:p>
          <a:p>
            <a:pPr marL="457200" indent="-457200">
              <a:buFont typeface="+mj-lt"/>
              <a:buAutoNum type="arabicPeriod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gjetjeve për përmirësim te vazhduar.</a:t>
            </a:r>
          </a:p>
        </p:txBody>
      </p:sp>
    </p:spTree>
    <p:extLst>
      <p:ext uri="{BB962C8B-B14F-4D97-AF65-F5344CB8AC3E}">
        <p14:creationId xmlns:p14="http://schemas.microsoft.com/office/powerpoint/2010/main" val="307724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B4DC0E-3D4C-AFC8-21FD-E1C86B3A0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720F43A0-B12E-54C2-0B03-94B2DEDB64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7703334" y="830766"/>
            <a:ext cx="4178952" cy="5196468"/>
          </a:xfrm>
          <a:prstGeom prst="rect">
            <a:avLst/>
          </a:prstGeom>
          <a:effectLst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BD1480E-06AD-44AE-465D-FDFACED16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65134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Përdorimi i rezultateve për </a:t>
            </a:r>
            <a:r>
              <a:rPr lang="sq-AL" sz="4000" dirty="0"/>
              <a:t>p</a:t>
            </a:r>
            <a:r>
              <a:rPr lang="sq-AL" sz="4000" noProof="0" dirty="0" err="1"/>
              <a:t>ërmirësim</a:t>
            </a:r>
            <a:r>
              <a:rPr lang="sq-AL" sz="4000" noProof="0" dirty="0"/>
              <a:t> te vazhduar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5C421B1-F6B2-B185-3F8A-540F72C5B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651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Si mund të shfrytëzohen të dhënat?</a:t>
            </a:r>
          </a:p>
          <a:p>
            <a:pPr marL="0" indent="0">
              <a:buNone/>
            </a:pPr>
            <a:endParaRPr lang="sq-AL" sz="240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Diskutimi i gjetjeve kryesore me palët e interesit.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Ndërtimi i një plani veprimi për vitin e ardhshëm.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</a:t>
            </a:r>
            <a:r>
              <a:rPr lang="sq-AL" sz="24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feedback</a:t>
            </a: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-ut për përmirësim të strategjive.</a:t>
            </a:r>
          </a:p>
        </p:txBody>
      </p:sp>
    </p:spTree>
    <p:extLst>
      <p:ext uri="{BB962C8B-B14F-4D97-AF65-F5344CB8AC3E}">
        <p14:creationId xmlns:p14="http://schemas.microsoft.com/office/powerpoint/2010/main" val="104814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7B438-3115-F883-57F1-BABFBD05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BAFE1D67-17AF-A9B5-D2A0-9246D7822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96A87269-3DFD-F1E6-D5FC-99C684A87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Punë ne grup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04E0422-0A89-3781-04FB-946F621C2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Pjesëmarrësit ndahen ne 4 grupe me nga 5 persona.</a:t>
            </a:r>
          </a:p>
          <a:p>
            <a:pPr marL="457200" indent="-450850" algn="l">
              <a:buFont typeface="Wingdings" panose="05000000000000000000" pitchFamily="2" charset="2"/>
              <a:buChar char="Ø"/>
            </a:pPr>
            <a:r>
              <a:rPr lang="sq-AL" sz="2200" dirty="0">
                <a:solidFill>
                  <a:srgbClr val="000000"/>
                </a:solidFill>
                <a:latin typeface="Cambria" panose="02040503050406030204" pitchFamily="18" charset="0"/>
              </a:rPr>
              <a:t>Secili grup ka një rast hipotetik te rezultateve te vlerësimit te cilësisë për te diskutuar.</a:t>
            </a:r>
          </a:p>
          <a:p>
            <a:pPr marL="457200" indent="-450850" algn="l">
              <a:buFont typeface="Wingdings" panose="05000000000000000000" pitchFamily="2" charset="2"/>
              <a:buChar char="Ø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Bazuar ne gjetje</a:t>
            </a:r>
            <a:r>
              <a:rPr lang="sq-AL" sz="2200" dirty="0">
                <a:solidFill>
                  <a:srgbClr val="000000"/>
                </a:solidFill>
                <a:latin typeface="Cambria" panose="02040503050406030204" pitchFamily="18" charset="0"/>
              </a:rPr>
              <a:t>t e vlerësimit te cilësisë se shërbimit grupi propozon disa pika ne planin e veprimit për te përmirësuar/ mirëmbajtur situatën bazuar ne te dhënat hipotetike. </a:t>
            </a:r>
          </a:p>
          <a:p>
            <a:pPr marL="457200" indent="-450850" algn="l">
              <a:buFont typeface="Wingdings" panose="05000000000000000000" pitchFamily="2" charset="2"/>
              <a:buChar char="Ø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Grupi prezanton planin e veprimit.</a:t>
            </a:r>
          </a:p>
          <a:p>
            <a:pPr marL="457200" indent="-450850" algn="l">
              <a:buFont typeface="Wingdings" panose="05000000000000000000" pitchFamily="2" charset="2"/>
              <a:buChar char="Ø"/>
            </a:pPr>
            <a:r>
              <a:rPr lang="sq-AL" sz="2200" dirty="0">
                <a:solidFill>
                  <a:srgbClr val="000000"/>
                </a:solidFill>
                <a:latin typeface="Cambria" panose="02040503050406030204" pitchFamily="18" charset="0"/>
              </a:rPr>
              <a:t>Diskutim dhe pyetje.</a:t>
            </a:r>
            <a:endParaRPr lang="sq-AL" sz="2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646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20A52-9707-FFD8-7A49-2F61FB409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F3DD2A1E-A0CE-059E-5AE0-8165669B89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5" r="2" b="1"/>
          <a:stretch/>
        </p:blipFill>
        <p:spPr>
          <a:xfrm>
            <a:off x="182880" y="1401599"/>
            <a:ext cx="3260835" cy="4054802"/>
          </a:xfrm>
          <a:prstGeom prst="rect">
            <a:avLst/>
          </a:prstGeom>
          <a:effectLst/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30BB9523-07E7-141E-2983-970105465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8080" y="365125"/>
            <a:ext cx="7665720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Përmbledhje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2AA61C3-9DBD-0A1F-25B5-CB4258ED7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8080" y="1825625"/>
            <a:ext cx="766572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sq-AL" sz="22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Rëndësia e vlerësimit të cilësisë se shërbimit te </a:t>
            </a:r>
            <a:r>
              <a:rPr lang="sq-AL" sz="2200" b="0" i="0" u="none" strike="noStrike" baseline="0" noProof="0" dirty="0" err="1">
                <a:solidFill>
                  <a:srgbClr val="000000"/>
                </a:solidFill>
                <a:latin typeface="Cambria" panose="02040503050406030204" pitchFamily="18" charset="0"/>
              </a:rPr>
              <a:t>NjZh</a:t>
            </a: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-se.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Përdorimi i indikatorëve për matjen e rezultateve afatgjata.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sq-AL" sz="22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Përmirësimi i vazhdueshëm përmes analizës së rezultateve.</a:t>
            </a:r>
          </a:p>
        </p:txBody>
      </p:sp>
    </p:spTree>
    <p:extLst>
      <p:ext uri="{BB962C8B-B14F-4D97-AF65-F5344CB8AC3E}">
        <p14:creationId xmlns:p14="http://schemas.microsoft.com/office/powerpoint/2010/main" val="714906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8A5454-5D6D-2731-15BC-6D885CFF6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using a machine&#10;&#10;Description automatically generated">
            <a:extLst>
              <a:ext uri="{FF2B5EF4-FFF2-40B4-BE49-F238E27FC236}">
                <a16:creationId xmlns:a16="http://schemas.microsoft.com/office/drawing/2014/main" id="{F5756FDC-CF99-A057-28F8-F03FE21479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5"/>
            <a:ext cx="12192000" cy="68525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12AE26C-654A-EDE3-E56E-C5759BDCF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807" y="1875089"/>
            <a:ext cx="6583711" cy="3107820"/>
          </a:xfrm>
        </p:spPr>
        <p:txBody>
          <a:bodyPr>
            <a:noAutofit/>
          </a:bodyPr>
          <a:lstStyle/>
          <a:p>
            <a:pPr algn="l"/>
            <a:r>
              <a:rPr lang="sq-AL" sz="3600" b="1" noProof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Sigurimi i cilësisë dhe transparencës në njësinë e zhvillimit: përdorimi i instrumenteve dhe formateve për komunikimin e efektshëm </a:t>
            </a:r>
          </a:p>
        </p:txBody>
      </p:sp>
    </p:spTree>
    <p:extLst>
      <p:ext uri="{BB962C8B-B14F-4D97-AF65-F5344CB8AC3E}">
        <p14:creationId xmlns:p14="http://schemas.microsoft.com/office/powerpoint/2010/main" val="174132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DF6FD-0477-F20C-F407-A94447351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C9363-BF9E-7235-049E-4C403630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024449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sq-AL" sz="2400" b="0" i="0" u="none" strike="noStrike" baseline="0" noProof="0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Sigurimi i informimit të mësuesve, nxënësve dhe komunitetit.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Rritja e transparencës dhe besimit të palëve të interesuara.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q-AL" sz="2400" b="0" i="0" u="none" strike="noStrike" baseline="0" noProof="0" dirty="0">
                <a:solidFill>
                  <a:srgbClr val="000000"/>
                </a:solidFill>
                <a:latin typeface="Cambria" panose="02040503050406030204" pitchFamily="18" charset="0"/>
              </a:rPr>
              <a:t>Ndarja e të dhënave mbi cilësinë e shërbimeve te njësisë së zhvillimit.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C117646-B5A1-A35A-5EDA-40A5B38CA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29438" cy="1325563"/>
          </a:xfrm>
        </p:spPr>
        <p:txBody>
          <a:bodyPr>
            <a:normAutofit/>
          </a:bodyPr>
          <a:lstStyle/>
          <a:p>
            <a:r>
              <a:rPr lang="sq-AL" sz="4000" noProof="0" dirty="0"/>
              <a:t>Pse është i rëndësishëm komunikimi i qartë?</a:t>
            </a:r>
          </a:p>
        </p:txBody>
      </p:sp>
      <p:pic>
        <p:nvPicPr>
          <p:cNvPr id="6" name="Picture 5" descr="A person and person working on a cutting board&#10;&#10;Description automatically generated">
            <a:extLst>
              <a:ext uri="{FF2B5EF4-FFF2-40B4-BE49-F238E27FC236}">
                <a16:creationId xmlns:a16="http://schemas.microsoft.com/office/drawing/2014/main" id="{32181589-70BE-8EED-8065-266A7A049A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" r="-1" b="-1"/>
          <a:stretch/>
        </p:blipFill>
        <p:spPr>
          <a:xfrm>
            <a:off x="10567638" y="31362"/>
            <a:ext cx="1572323" cy="1993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728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wisscontact">
      <a:dk1>
        <a:sysClr val="windowText" lastClr="000000"/>
      </a:dk1>
      <a:lt1>
        <a:srgbClr val="FFFFFF"/>
      </a:lt1>
      <a:dk2>
        <a:srgbClr val="0070C0"/>
      </a:dk2>
      <a:lt2>
        <a:srgbClr val="95A6A6"/>
      </a:lt2>
      <a:accent1>
        <a:srgbClr val="FFCC4D"/>
      </a:accent1>
      <a:accent2>
        <a:srgbClr val="FF5C00"/>
      </a:accent2>
      <a:accent3>
        <a:srgbClr val="63991F"/>
      </a:accent3>
      <a:accent4>
        <a:srgbClr val="A1E600"/>
      </a:accent4>
      <a:accent5>
        <a:srgbClr val="4DE6FF"/>
      </a:accent5>
      <a:accent6>
        <a:srgbClr val="29A3B1"/>
      </a:accent6>
      <a:hlink>
        <a:srgbClr val="A90ABD"/>
      </a:hlink>
      <a:folHlink>
        <a:srgbClr val="FF00FF"/>
      </a:folHlink>
    </a:clrScheme>
    <a:fontScheme name="Swisscontac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1822</TotalTime>
  <Words>828</Words>
  <Application>Microsoft Office PowerPoint</Application>
  <PresentationFormat>Widescreen</PresentationFormat>
  <Paragraphs>107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Cambria</vt:lpstr>
      <vt:lpstr>Wingdings</vt:lpstr>
      <vt:lpstr>Office Theme</vt:lpstr>
      <vt:lpstr>Sigurimi i Cilësisë dhe Instrumentet</vt:lpstr>
      <vt:lpstr>Vlerësimi i cilësisë së shërbimit dhe përdorimi i indikatorëve për përmirësimin e proceseve në njësinë e zhvillimit </vt:lpstr>
      <vt:lpstr>Çfarë është vlerësimi i cilësisë së shërbimit?</vt:lpstr>
      <vt:lpstr>Si realizohet vlerësimi i cilësisë se shërbimit?</vt:lpstr>
      <vt:lpstr>Përdorimi i rezultateve për përmirësim te vazhduar</vt:lpstr>
      <vt:lpstr>Punë ne grup</vt:lpstr>
      <vt:lpstr>Përmbledhje </vt:lpstr>
      <vt:lpstr>Sigurimi i cilësisë dhe transparencës në njësinë e zhvillimit: përdorimi i instrumenteve dhe formateve për komunikimin e efektshëm </vt:lpstr>
      <vt:lpstr>Pse është i rëndësishëm komunikimi i qartë?</vt:lpstr>
      <vt:lpstr>Instrumentet e komunikimit</vt:lpstr>
      <vt:lpstr>Përdorimi i të dhënave për përmirësimin e ofertës se shkollës</vt:lpstr>
      <vt:lpstr>Pune ne grup</vt:lpstr>
      <vt:lpstr>Pune ne grup</vt:lpstr>
      <vt:lpstr>Përmbledhje </vt:lpstr>
      <vt:lpstr>Faleminderit!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Syabhit Shkreli</dc:creator>
  <cp:lastModifiedBy>Flovia Selmani</cp:lastModifiedBy>
  <cp:revision>24</cp:revision>
  <dcterms:created xsi:type="dcterms:W3CDTF">2024-11-26T09:56:06Z</dcterms:created>
  <dcterms:modified xsi:type="dcterms:W3CDTF">2025-03-04T01:46:03Z</dcterms:modified>
</cp:coreProperties>
</file>