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11" r:id="rId3"/>
    <p:sldId id="316" r:id="rId4"/>
    <p:sldId id="261" r:id="rId5"/>
    <p:sldId id="317" r:id="rId6"/>
    <p:sldId id="319" r:id="rId7"/>
    <p:sldId id="324" r:id="rId8"/>
    <p:sldId id="318" r:id="rId9"/>
    <p:sldId id="312" r:id="rId10"/>
    <p:sldId id="320" r:id="rId11"/>
    <p:sldId id="323" r:id="rId12"/>
    <p:sldId id="314" r:id="rId13"/>
    <p:sldId id="300" r:id="rId14"/>
    <p:sldId id="322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0078" autoAdjust="0"/>
  </p:normalViewPr>
  <p:slideViewPr>
    <p:cSldViewPr snapToGrid="0">
      <p:cViewPr varScale="1">
        <p:scale>
          <a:sx n="71" d="100"/>
          <a:sy n="71" d="100"/>
        </p:scale>
        <p:origin x="1013" y="48"/>
      </p:cViewPr>
      <p:guideLst/>
    </p:cSldViewPr>
  </p:slideViewPr>
  <p:outlineViewPr>
    <p:cViewPr>
      <p:scale>
        <a:sx n="33" d="100"/>
        <a:sy n="33" d="100"/>
      </p:scale>
      <p:origin x="0" y="-1481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FE665-EFC1-494F-9121-9E5667444BB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150E-918E-4A59-9A32-7E65EC9B5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8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Qellimi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ketij</a:t>
            </a:r>
            <a:r>
              <a:rPr lang="en-US" dirty="0"/>
              <a:t> </a:t>
            </a:r>
            <a:r>
              <a:rPr lang="en-US" dirty="0" err="1"/>
              <a:t>sesioni</a:t>
            </a:r>
            <a:r>
              <a:rPr lang="en-US" dirty="0"/>
              <a:t>: </a:t>
            </a:r>
          </a:p>
          <a:p>
            <a:pPr algn="l"/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Të kuptohet rëndësia e planifikimit strategjik në institucionet e AFP-së.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l"/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Të përshkruhet roli i drejtuesit dhe i koordinatorëve të njësisë së zhvillimit.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l"/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Të analizohet procesi i monitorimit dhe raportimit për të siguruar cilësinë dhe përmirësimet e nevojshme.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8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4D682-4C4A-D532-5E7A-A797639A4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0724A1-6830-0DAE-99BE-B70CFA98E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A518A5-9E17-ED10-0EC0-E4C0AE7B4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819A6-4A15-79AE-6CA3-120A70C14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99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B0EE1-E2AA-946B-A1DA-2E0036D45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F56C86-BCAF-2AC2-F2A7-29D7509A9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700E84-3B3D-0348-E032-2A72CABDA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E7B65-8A84-ED92-72A8-6C5FAA605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2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/>
              <a:t>Qëllimi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ushtrimit</a:t>
            </a:r>
            <a:r>
              <a:rPr lang="en-US" b="0" dirty="0"/>
              <a:t>:</a:t>
            </a:r>
            <a:br>
              <a:rPr lang="en-US" b="0" dirty="0"/>
            </a:b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ndihmojmë</a:t>
            </a:r>
            <a:r>
              <a:rPr lang="en-US" b="0" dirty="0"/>
              <a:t> </a:t>
            </a:r>
            <a:r>
              <a:rPr lang="en-US" b="0" dirty="0" err="1"/>
              <a:t>pjesëmarrësit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mësojnë</a:t>
            </a:r>
            <a:r>
              <a:rPr lang="en-US" b="0" dirty="0"/>
              <a:t> </a:t>
            </a:r>
            <a:r>
              <a:rPr lang="en-US" b="0" dirty="0" err="1"/>
              <a:t>si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vlerësojnë</a:t>
            </a:r>
            <a:r>
              <a:rPr lang="en-US" b="0" dirty="0"/>
              <a:t> </a:t>
            </a:r>
            <a:r>
              <a:rPr lang="en-US" b="0" dirty="0" err="1"/>
              <a:t>nevojat</a:t>
            </a:r>
            <a:r>
              <a:rPr lang="en-US" b="0" dirty="0"/>
              <a:t> </a:t>
            </a:r>
            <a:r>
              <a:rPr lang="en-US" b="0" dirty="0" err="1"/>
              <a:t>për</a:t>
            </a:r>
            <a:r>
              <a:rPr lang="en-US" b="0" dirty="0"/>
              <a:t> </a:t>
            </a:r>
            <a:r>
              <a:rPr lang="en-US" b="0" dirty="0" err="1"/>
              <a:t>zhvillim</a:t>
            </a:r>
            <a:r>
              <a:rPr lang="en-US" b="0" dirty="0"/>
              <a:t> </a:t>
            </a:r>
            <a:r>
              <a:rPr lang="en-US" b="0" dirty="0" err="1"/>
              <a:t>profesional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një</a:t>
            </a:r>
            <a:r>
              <a:rPr lang="en-US" b="0" dirty="0"/>
              <a:t> </a:t>
            </a:r>
            <a:r>
              <a:rPr lang="en-US" b="0" dirty="0" err="1"/>
              <a:t>koordinatori</a:t>
            </a:r>
            <a:r>
              <a:rPr lang="en-US" b="0" dirty="0"/>
              <a:t> dhe </a:t>
            </a:r>
            <a:r>
              <a:rPr lang="en-US" b="0" dirty="0" err="1"/>
              <a:t>si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hartojnë</a:t>
            </a:r>
            <a:r>
              <a:rPr lang="en-US" b="0" dirty="0"/>
              <a:t> </a:t>
            </a:r>
            <a:r>
              <a:rPr lang="en-US" b="0" dirty="0" err="1"/>
              <a:t>një</a:t>
            </a:r>
            <a:r>
              <a:rPr lang="en-US" b="0" dirty="0"/>
              <a:t> plan </a:t>
            </a:r>
            <a:r>
              <a:rPr lang="en-US" b="0" dirty="0" err="1"/>
              <a:t>konkret</a:t>
            </a:r>
            <a:r>
              <a:rPr lang="en-US" b="0" dirty="0"/>
              <a:t> </a:t>
            </a:r>
            <a:r>
              <a:rPr lang="en-US" b="0" dirty="0" err="1"/>
              <a:t>për</a:t>
            </a:r>
            <a:r>
              <a:rPr lang="en-US" b="0" dirty="0"/>
              <a:t> </a:t>
            </a:r>
            <a:r>
              <a:rPr lang="en-US" b="0" dirty="0" err="1"/>
              <a:t>zhvillimin</a:t>
            </a:r>
            <a:r>
              <a:rPr lang="en-US" b="0" dirty="0"/>
              <a:t> e </a:t>
            </a:r>
            <a:r>
              <a:rPr lang="en-US" b="0" dirty="0" err="1"/>
              <a:t>tij</a:t>
            </a:r>
            <a:r>
              <a:rPr lang="en-US" b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52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D345-F1D0-2089-EF07-6B2A64218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F9E69A-3DBC-16F7-A92D-8E2A31BDE7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05A483-1521-52BA-1B51-508B64A3C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D96BB-2FEE-FBD3-293D-148FFE1336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3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6C974-3827-A0B9-4B01-90244A3E2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053259-18D7-77F0-F181-527AF6B96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5101AA-C426-7008-45F6-258771A43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5D38F-CD3A-5F46-04DE-195F9579F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54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/>
              <a:t>Siguron</a:t>
            </a:r>
            <a:r>
              <a:rPr lang="en-US" b="0" dirty="0"/>
              <a:t> </a:t>
            </a:r>
            <a:r>
              <a:rPr lang="en-US" b="0" dirty="0" err="1"/>
              <a:t>një</a:t>
            </a:r>
            <a:r>
              <a:rPr lang="en-US" b="0" dirty="0"/>
              <a:t> </a:t>
            </a:r>
            <a:r>
              <a:rPr lang="en-US" b="0" dirty="0" err="1"/>
              <a:t>vizion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qartë</a:t>
            </a:r>
            <a:r>
              <a:rPr lang="en-US" b="0" dirty="0"/>
              <a:t> </a:t>
            </a:r>
            <a:r>
              <a:rPr lang="en-US" b="0" dirty="0" err="1"/>
              <a:t>për</a:t>
            </a:r>
            <a:r>
              <a:rPr lang="en-US" b="0" dirty="0"/>
              <a:t> </a:t>
            </a:r>
            <a:r>
              <a:rPr lang="en-US" b="0" dirty="0" err="1"/>
              <a:t>zhvillimin</a:t>
            </a:r>
            <a:r>
              <a:rPr lang="en-US" b="0" dirty="0"/>
              <a:t>.</a:t>
            </a:r>
            <a:br>
              <a:rPr lang="en-US" b="0" dirty="0"/>
            </a:br>
            <a:r>
              <a:rPr lang="en-US" b="0" dirty="0" err="1"/>
              <a:t>Ndihmon</a:t>
            </a:r>
            <a:r>
              <a:rPr lang="en-US" b="0" dirty="0"/>
              <a:t> </a:t>
            </a:r>
            <a:r>
              <a:rPr lang="en-US" b="0" dirty="0" err="1"/>
              <a:t>në</a:t>
            </a:r>
            <a:r>
              <a:rPr lang="en-US" b="0" dirty="0"/>
              <a:t> </a:t>
            </a:r>
            <a:r>
              <a:rPr lang="en-US" b="0" dirty="0" err="1"/>
              <a:t>ndarjen</a:t>
            </a:r>
            <a:r>
              <a:rPr lang="en-US" b="0" dirty="0"/>
              <a:t> </a:t>
            </a:r>
            <a:r>
              <a:rPr lang="en-US" b="0" dirty="0" err="1"/>
              <a:t>efektive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burimeve</a:t>
            </a:r>
            <a:r>
              <a:rPr lang="en-US" b="0" dirty="0"/>
              <a:t>.</a:t>
            </a:r>
            <a:br>
              <a:rPr lang="en-US" b="0" dirty="0"/>
            </a:br>
            <a:r>
              <a:rPr lang="en-US" b="0" dirty="0" err="1"/>
              <a:t>Forcon</a:t>
            </a:r>
            <a:r>
              <a:rPr lang="en-US" b="0" dirty="0"/>
              <a:t> </a:t>
            </a:r>
            <a:r>
              <a:rPr lang="en-US" b="0" dirty="0" err="1"/>
              <a:t>përgjegjësinë</a:t>
            </a:r>
            <a:r>
              <a:rPr lang="en-US" b="0" dirty="0"/>
              <a:t> dhe </a:t>
            </a:r>
            <a:r>
              <a:rPr lang="en-US" b="0" dirty="0" err="1"/>
              <a:t>monitorimin</a:t>
            </a:r>
            <a:r>
              <a:rPr lang="en-US" b="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15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DE822-590C-44CC-E509-8D2E9AF1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24D618-C6E1-991C-64AD-FCA742403E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3857CC-90AA-7E62-5F79-82FC4BECC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DBDDB-B98E-151C-4CFA-DCAFE9D11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86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9D074-9606-F3B0-E5C7-84D9E88F4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FA18AA-1D3E-EFF1-687D-2445DEB60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4CD9FC-2BE8-980B-5849-904F63A29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D2B5B-3060-7F4C-0F9F-4772EF26B2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3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02F3A-2FB8-5266-3662-4EA4482A0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18250D-5689-EA69-DE69-29527F3733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1B63D1-CD6D-D7CB-13EA-664A0ADF4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54A50-3565-A2AE-FF5D-88C634958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39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4DF7D-4EC6-1FD1-9FF7-FF39698DA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1C0EDE-16FD-A6A9-913E-4404163564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035778-995B-3152-05EF-1A89ED51C2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26FA9-78EA-FAF3-3ECA-316A646909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3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Të kuptohet rëndësia e zhvillimit profesional të stafit.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Të analizohet roli i </a:t>
            </a:r>
            <a:r>
              <a:rPr lang="en-US" sz="12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pergjegjesit</a:t>
            </a: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dhe koordinatorëve në ngritjen e kapaciteteve.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68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C3303-A1F4-389D-46E4-4007424D9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A9B3B4-8B9B-1EC1-04D4-4AB758F3B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9742EB-AC88-38CD-02B8-93AFABBF4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A4E25-32B8-5F52-40D1-38CC871344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0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A9E9-AEAD-DA78-51C3-28C7C322A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9F9F7-7530-C6B0-DC6A-C4E8DA728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subtitle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5A27B-2D69-C3DF-AB3D-46D21DA9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sq-AL" noProof="0" smtClean="0"/>
              <a:t>4.3.2025</a:t>
            </a:fld>
            <a:endParaRPr lang="sq-AL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8E7D3-6A00-23A2-688B-789F9766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DF0C3-E51F-8EB4-43DA-2890C1294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sq-AL" noProof="0" smtClean="0"/>
              <a:t>‹#›</a:t>
            </a:fld>
            <a:endParaRPr lang="sq-AL" noProof="0" dirty="0"/>
          </a:p>
        </p:txBody>
      </p:sp>
    </p:spTree>
    <p:extLst>
      <p:ext uri="{BB962C8B-B14F-4D97-AF65-F5344CB8AC3E}">
        <p14:creationId xmlns:p14="http://schemas.microsoft.com/office/powerpoint/2010/main" val="97789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2A74-3DC2-8032-4B52-18248514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BB300E-12C7-4E58-B0AE-B4373535B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C76D2-78CF-2AB0-441D-9EC995CBB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65B23-A452-CBFA-8B2B-D0628E2B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B9706-CDD0-1951-2F3A-966824CA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67EFED-B7A6-7287-49AF-4BB32A30B3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FBAB2-173D-BC60-ADE9-AFEBD1053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4210F-772F-4D0E-3922-12F91E0E0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8A4F8-58DB-3ADE-10FA-E14B8D1C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6259B-7A1D-8AE7-73FF-B12F70DB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7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0E41-8F27-005C-8766-B8FD43D3F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BFA60-70E8-6518-2D8F-C4022FF6A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E35E2-A5AA-99FE-9032-35D62E6F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98107-8D3E-2944-8028-C445BCED8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B82B8-263E-945C-514E-C5897016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9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7C48A-4552-ECDA-5F0B-9C90474D2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9C162-64B1-7C7F-3BCF-D2EFF9625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F4E5-B973-4DB7-C933-60E0F7033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5A49-8592-59D6-E442-08223243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8C9AD-A437-EAAA-33A1-F96794323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4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DF52D-4A82-C5DF-97E3-86AAFB0E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E5C2-8E30-EA82-E01F-071D4ED8B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165C2-B406-1357-B547-90827DE50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4DC7F-79EE-1AD3-832D-E44362C76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06E27-1A45-CC84-B014-1E8EAF98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94D1D-E69E-5814-1867-26F341180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3624-F79D-A5B6-487C-6C4D96462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F16D3-D0E7-A93E-1B59-C05806275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4DA46-FF39-D4C3-CFEA-539C8E299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F5643-45A2-15EA-30FE-8F24266E9E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4EBE9-B23A-8739-D3CB-7DC206180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ADF068-FD05-FC29-D309-DF734D083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4B8E5-B6D7-36A3-C925-F2149BBF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E8D6B-1B40-4D4A-0866-BBC8714A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0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FC11-5764-71B4-9504-14C6CCB3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970-19CB-3FA3-090E-43CE09FEC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7E3ED-3B1B-C844-C1B1-C79C3CBB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07D73-9425-5FC7-F7EC-59259CA1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3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29DB1-1EB7-158B-2C49-BF0B78213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2F7372-AAE9-D3BA-5324-ABE65DEB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B2396-C30A-F5D0-0CB8-656DCF15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0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F5047-6A9B-C499-C104-8980F367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F6E32-423E-2786-E950-7197C6A76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2997E-320F-1CE7-688F-198B725B4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262AE-57B3-FB0E-2137-1BAB71D9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490D0-E28B-BD0F-FD8E-06E0CB59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5D0E8-CB7F-613D-E159-398A0FB9B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7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674BE-026B-0F8E-4A80-B41F06807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6F2A93-FB37-32A4-EE5E-080906E6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D135A-6371-43DB-416B-2E1790AC5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B598B-27B6-7103-76DE-CE602F45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D8B9F-A859-CD01-CA4F-D80E586EF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C5962-2F07-6A34-32FD-2A146217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9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3011D-3395-5327-29BC-B51339947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FBC9B-B511-8D1D-6348-D7E4DCEFA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text</a:t>
            </a:r>
            <a:r>
              <a:rPr lang="sq-AL" noProof="0" dirty="0"/>
              <a:t> </a:t>
            </a:r>
            <a:r>
              <a:rPr lang="sq-AL" noProof="0" dirty="0" err="1"/>
              <a:t>styles</a:t>
            </a:r>
            <a:endParaRPr lang="sq-AL" noProof="0" dirty="0"/>
          </a:p>
          <a:p>
            <a:pPr lvl="1"/>
            <a:r>
              <a:rPr lang="sq-AL" noProof="0" dirty="0" err="1"/>
              <a:t>Second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2"/>
            <a:r>
              <a:rPr lang="sq-AL" noProof="0" dirty="0" err="1"/>
              <a:t>Third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3"/>
            <a:r>
              <a:rPr lang="sq-AL" noProof="0" dirty="0" err="1"/>
              <a:t>Fourth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4"/>
            <a:r>
              <a:rPr lang="sq-AL" noProof="0" dirty="0" err="1"/>
              <a:t>Fifth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80074-653F-EBB6-1317-536C442BA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F127B-14BC-4C1E-B104-898B2BE58609}" type="datetimeFigureOut">
              <a:rPr lang="sq-AL" noProof="0" smtClean="0"/>
              <a:t>4.3.2025</a:t>
            </a:fld>
            <a:endParaRPr lang="sq-AL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53A36-B32B-0B99-4EBF-8A2577437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06418-2A8F-3572-B506-32F3CA9D3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2F879-5F5D-45EA-8EB7-D71CD43B66D5}" type="slidenum">
              <a:rPr lang="sq-AL" noProof="0" smtClean="0"/>
              <a:t>‹#›</a:t>
            </a:fld>
            <a:endParaRPr lang="sq-AL" noProof="0" dirty="0"/>
          </a:p>
        </p:txBody>
      </p:sp>
    </p:spTree>
    <p:extLst>
      <p:ext uri="{BB962C8B-B14F-4D97-AF65-F5344CB8AC3E}">
        <p14:creationId xmlns:p14="http://schemas.microsoft.com/office/powerpoint/2010/main" val="118632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412DAACE-AA31-A8C2-D86E-D58030410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1414CB-4C52-96AE-ED06-D04D1692E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88" y="1621104"/>
            <a:ext cx="6862355" cy="2387600"/>
          </a:xfrm>
        </p:spPr>
        <p:txBody>
          <a:bodyPr>
            <a:noAutofit/>
          </a:bodyPr>
          <a:lstStyle/>
          <a:p>
            <a:pPr algn="l"/>
            <a:r>
              <a:rPr lang="sq-AL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Përshkrimi </a:t>
            </a:r>
            <a:r>
              <a:rPr lang="en-US" sz="4800" b="1" noProof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q-AL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Detajuar</a:t>
            </a:r>
            <a:r>
              <a:rPr lang="en-US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noProof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q-AL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Detyrave </a:t>
            </a:r>
            <a:r>
              <a:rPr lang="en-US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ë Drejtuesit </a:t>
            </a:r>
            <a:r>
              <a:rPr lang="en-US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sq-AL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Koordinatorëve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6CDB3-8877-0925-2E02-D25B5FEE62A3}"/>
              </a:ext>
            </a:extLst>
          </p:cNvPr>
          <p:cNvSpPr txBox="1"/>
          <p:nvPr/>
        </p:nvSpPr>
        <p:spPr>
          <a:xfrm>
            <a:off x="648788" y="4366975"/>
            <a:ext cx="6862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q-AL" sz="2000" i="1" noProof="0" dirty="0">
                <a:solidFill>
                  <a:schemeClr val="bg1"/>
                </a:solidFill>
              </a:rPr>
              <a:t>Flovia Selmani</a:t>
            </a:r>
          </a:p>
          <a:p>
            <a:r>
              <a:rPr lang="en-US" sz="2000" i="1" noProof="0" dirty="0">
                <a:solidFill>
                  <a:schemeClr val="bg1"/>
                </a:solidFill>
              </a:rPr>
              <a:t>5</a:t>
            </a:r>
            <a:r>
              <a:rPr lang="sq-AL" sz="2000" i="1" noProof="0" dirty="0">
                <a:solidFill>
                  <a:schemeClr val="bg1"/>
                </a:solidFill>
              </a:rPr>
              <a:t> mars 2025</a:t>
            </a:r>
          </a:p>
        </p:txBody>
      </p:sp>
    </p:spTree>
    <p:extLst>
      <p:ext uri="{BB962C8B-B14F-4D97-AF65-F5344CB8AC3E}">
        <p14:creationId xmlns:p14="http://schemas.microsoft.com/office/powerpoint/2010/main" val="405603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CB517-E7C7-36BC-A30B-0F2D86170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7B791-5BBF-D801-2CB5-0DF390D8D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449"/>
            <a:ext cx="10515600" cy="415251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Si e mbështet drejtuesi zhvillimin profesional te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NjZh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-se?</a:t>
            </a:r>
          </a:p>
          <a:p>
            <a:pPr marL="0" indent="0" algn="l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Identifikimi i nevojave për trajnime – përdorimi i pyetësorëve dhe analizave.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Hartimi i një plani vjetor të trajnimeve për koordinatorët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Mbështetja e koordinatoreve për zhvillimin e kompetencave të reja.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DA8BC8C-841E-3AE9-CEFF-E35D26313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945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Roli i Përgjegjësit në Zhvillimin Profesional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41FEC15C-184C-91D3-D79F-8546CEDE97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20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54188-C12D-5D76-7B9E-16CC3A947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8006-82DB-5277-064E-32FD6FF34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449"/>
            <a:ext cx="10515600" cy="415251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Roli i Përgjegjësit: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Sigurimi që trajnimet e nevojshme ofrohen në kohën e duhur.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Mundësimi i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aksesit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 në trajnime të brendshme dhe të jashtme.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Monitorimi i përparimit të koordinatorëve gjatë vitit.</a:t>
            </a:r>
          </a:p>
          <a:p>
            <a:pPr marL="0" indent="0" algn="l">
              <a:buNone/>
            </a:pPr>
            <a:endParaRPr lang="sq-AL" sz="24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Cilat metoda mund të përdoren për të siguruar që trajnimi ka </a:t>
            </a:r>
            <a:r>
              <a:rPr lang="sq-AL" sz="2400" b="0" i="1" u="none" strike="noStrike" baseline="0" noProof="0" dirty="0" err="1">
                <a:solidFill>
                  <a:srgbClr val="000000"/>
                </a:solidFill>
              </a:rPr>
              <a:t>impakt</a:t>
            </a: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 real? </a:t>
            </a:r>
          </a:p>
          <a:p>
            <a:pPr marL="0" indent="0" algn="l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Cilat janë disa sfida në motivimin e koordinatorëve për të marrë pjesë në trajnime?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DAFDA41-F808-017A-E72F-7E361BEE7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945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Mbështetja për Kualifikimin e Koordinatorëve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F473BD4-E512-E0F0-25E3-DAC94DB8FA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549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25D84-2FE8-AEDD-45CF-FC94121FF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C1AD7177-B7E1-4B4E-8165-20B342841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3158463-F93A-C828-2DA0-30612364B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Monitorimi i Progresit të Trajnimeve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96C0AF3-CE14-5ED9-5F9A-ED4DBD21F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65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1" u="none" strike="noStrike" baseline="0" noProof="0">
                <a:solidFill>
                  <a:srgbClr val="000000"/>
                </a:solidFill>
              </a:rPr>
              <a:t>Si të vlerësojmë efektivitetin e një trajnimi?</a:t>
            </a:r>
          </a:p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Takime të rregullta për të analizuar progresin e mësimdhënësve.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Matja e efektivitetit të trajnimeve bazuar në rezultatet e punës.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Raportimi për ecurinë e trajnimeve dhe nevojat për përmirësime.</a:t>
            </a:r>
          </a:p>
        </p:txBody>
      </p:sp>
    </p:spTree>
    <p:extLst>
      <p:ext uri="{BB962C8B-B14F-4D97-AF65-F5344CB8AC3E}">
        <p14:creationId xmlns:p14="http://schemas.microsoft.com/office/powerpoint/2010/main" val="2111622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9DF30-13BD-516F-F976-C58578684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73F58560-C822-CF9C-028A-3C9BE9F2E8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342A696-ED96-CAAE-1B22-98243781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Pune ne Grup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422DCC-9B63-4BCE-8D2E-BD0BE7F22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200" b="0" i="1" u="none" strike="noStrike" baseline="0" noProof="0" dirty="0">
                <a:solidFill>
                  <a:srgbClr val="000000"/>
                </a:solidFill>
              </a:rPr>
              <a:t>Rast hipotetik:</a:t>
            </a:r>
          </a:p>
          <a:p>
            <a:pPr marL="0" indent="0" algn="l">
              <a:buNone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Njësia e Zhvillimit ka vërejtur se disa koordinatorë nuk po ndjekin trajnime ose nuk po i zbatojnë në praktikë njohuritë e fituara. Detyra e grupeve është të analizojnë situatën dhe të propozojnë strategji për përmirësim.</a:t>
            </a:r>
          </a:p>
          <a:p>
            <a:pPr marL="0" indent="0" algn="l">
              <a:buNone/>
            </a:pPr>
            <a:endParaRPr lang="sq-AL" sz="220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Pjesëmarrësit ndahen ne 4 grupe me nga 5 persona.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Secili grup merr një rast hipotetik dhe analizon sipas kërkesave</a:t>
            </a:r>
            <a:r>
              <a:rPr lang="sq-AL" sz="2200" dirty="0">
                <a:solidFill>
                  <a:srgbClr val="000000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Grupet prezantojnë dhe behet diskutim i hapur.</a:t>
            </a:r>
          </a:p>
        </p:txBody>
      </p:sp>
    </p:spTree>
    <p:extLst>
      <p:ext uri="{BB962C8B-B14F-4D97-AF65-F5344CB8AC3E}">
        <p14:creationId xmlns:p14="http://schemas.microsoft.com/office/powerpoint/2010/main" val="2395599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F7511-9883-D026-2463-3A92C8020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9AFEBF2-3561-395E-C7E2-E0958B588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298E45E-4AAB-A487-E752-35F1CEFB5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Përmbledhje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B25641-78C9-688F-99EB-66A1F4B64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endParaRPr lang="sq-AL" sz="22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Rëndësia e vlerësimit të nevojave për zhvillim profesional.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Si të sigurojmë mbështetje të qëndrueshme për trajnime.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Si të përdorim të dhëna për monitorimin dhe raportimin e progresit.</a:t>
            </a:r>
          </a:p>
        </p:txBody>
      </p:sp>
    </p:spTree>
    <p:extLst>
      <p:ext uri="{BB962C8B-B14F-4D97-AF65-F5344CB8AC3E}">
        <p14:creationId xmlns:p14="http://schemas.microsoft.com/office/powerpoint/2010/main" val="111244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76AA4-E78C-E6FA-59A7-2D8B9079D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0CFDEB32-C317-EE09-4F69-4A8F4537CC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260BBF-FB3A-1ADF-C1AF-456D1943D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496" y="2523281"/>
            <a:ext cx="6254187" cy="1530692"/>
          </a:xfrm>
        </p:spPr>
        <p:txBody>
          <a:bodyPr>
            <a:normAutofit/>
          </a:bodyPr>
          <a:lstStyle/>
          <a:p>
            <a:pPr algn="l"/>
            <a:r>
              <a:rPr lang="sq-AL" sz="54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Faleminderit!</a:t>
            </a:r>
          </a:p>
        </p:txBody>
      </p:sp>
    </p:spTree>
    <p:extLst>
      <p:ext uri="{BB962C8B-B14F-4D97-AF65-F5344CB8AC3E}">
        <p14:creationId xmlns:p14="http://schemas.microsoft.com/office/powerpoint/2010/main" val="360897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33209-5FB5-3A89-85B3-A62B09980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32D1365C-B1ED-9A41-1E90-048EFD630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3D815B-2DED-1E18-153A-81896EEFC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41" y="1928252"/>
            <a:ext cx="6583711" cy="3001494"/>
          </a:xfrm>
        </p:spPr>
        <p:txBody>
          <a:bodyPr>
            <a:noAutofit/>
          </a:bodyPr>
          <a:lstStyle/>
          <a:p>
            <a:pPr algn="l"/>
            <a:r>
              <a:rPr lang="sq-AL" sz="36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Planifikimi strategjik dhe monitorimi efektiv për njësinë e zhvillimit: roli dhe përgjegjësitë e drejtuesit dhe koordinatorëve</a:t>
            </a:r>
          </a:p>
        </p:txBody>
      </p:sp>
    </p:spTree>
    <p:extLst>
      <p:ext uri="{BB962C8B-B14F-4D97-AF65-F5344CB8AC3E}">
        <p14:creationId xmlns:p14="http://schemas.microsoft.com/office/powerpoint/2010/main" val="282420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212EB-97E5-7BC4-FAEC-52E4DED6B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8CEA1-EFCA-6004-BFDA-559F4BAF2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Përgjegjësitë Kryesore</a:t>
            </a:r>
          </a:p>
          <a:p>
            <a:pPr marL="0" indent="0" algn="l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 algn="l"/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Hartimi i planit vjetor në përputhje me objektivat e shkollës.</a:t>
            </a:r>
          </a:p>
          <a:p>
            <a:pPr marL="457200" indent="-457200" algn="l"/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Koordinimi i punës së koordinatorëve dhe ndarja e detyrave.</a:t>
            </a:r>
          </a:p>
          <a:p>
            <a:pPr marL="457200" indent="-457200" algn="l"/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Monitorimi dhe raportimi i progresit të funksioneve të njësisë.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62403B-EC94-6215-7180-B04A6122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29438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Roli i Përgjegjësit të Njësisë së Zhvillimit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A0B667C6-BA86-7200-F556-B6F111DF5F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1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F78A9-018E-7F87-87EE-DEDCB74B0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FC603B1-E9B1-94DF-6FE7-60517A0E6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8F6E9D0-ACE3-5632-AB1F-619723961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Procesi i Planifikimit Strategjik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945667-B271-DA4F-68E7-FA1848874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65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Si realizohet planifikimi?</a:t>
            </a:r>
          </a:p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sq-AL" b="0" i="0" u="none" strike="noStrike" baseline="0" noProof="0" dirty="0">
                <a:solidFill>
                  <a:srgbClr val="000000"/>
                </a:solidFill>
              </a:rPr>
              <a:t>Hapi 1: Takime me koordinatorët për të përcaktuar prioritetet.</a:t>
            </a:r>
          </a:p>
          <a:p>
            <a:pPr marL="457200" lvl="1" indent="0">
              <a:buNone/>
            </a:pPr>
            <a:r>
              <a:rPr lang="sq-AL" b="0" i="0" u="none" strike="noStrike" baseline="0" noProof="0" dirty="0">
                <a:solidFill>
                  <a:srgbClr val="000000"/>
                </a:solidFill>
              </a:rPr>
              <a:t>Hapi 2: Hartimi i planit vjetor dhe miratimi nga drejtoria.</a:t>
            </a:r>
          </a:p>
          <a:p>
            <a:pPr marL="457200" lvl="1" indent="0">
              <a:buNone/>
            </a:pPr>
            <a:r>
              <a:rPr lang="sq-AL" b="0" i="0" u="none" strike="noStrike" baseline="0" noProof="0" dirty="0">
                <a:solidFill>
                  <a:srgbClr val="000000"/>
                </a:solidFill>
              </a:rPr>
              <a:t>Hapi 3: Zbatimi i planit dhe ndjekja e progresit me monitorim periodik.</a:t>
            </a:r>
          </a:p>
          <a:p>
            <a:pPr marL="457200" lvl="1" indent="0">
              <a:buNone/>
            </a:pPr>
            <a:r>
              <a:rPr lang="sq-AL" b="0" i="0" u="none" strike="noStrike" baseline="0" noProof="0" dirty="0">
                <a:solidFill>
                  <a:srgbClr val="000000"/>
                </a:solidFill>
              </a:rPr>
              <a:t>Hapi 4: Raportimi i arritjeve dhe vlerësimi i përmirësimeve të mundshme.</a:t>
            </a:r>
          </a:p>
        </p:txBody>
      </p:sp>
    </p:spTree>
    <p:extLst>
      <p:ext uri="{BB962C8B-B14F-4D97-AF65-F5344CB8AC3E}">
        <p14:creationId xmlns:p14="http://schemas.microsoft.com/office/powerpoint/2010/main" val="307724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5D09BA-BF1E-97E0-E74D-BC9677C2E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CE0AEE5-95E5-BB8F-A37B-63EE491366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8EBC318-37D7-9A13-56A3-FD02E0BBB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Monitorimi dhe Raportimi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5E1AFB-3BC6-26E0-FEF8-D3E839DE5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65134" cy="4457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Si të sigurohemi që njësia e zhvillimit po funksionon mirë?</a:t>
            </a:r>
          </a:p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Takime mujore me koordinatorët për të vlerësuar progresin.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Raporte 3-mujore dhe vjetore për të analizuar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performancën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Feedback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 nga stafi dhe nxënësit për të identifikuar sfidat.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Analiza e të dhënave dhe përcaktimi i përmirësimeve të nevojshme.</a:t>
            </a:r>
          </a:p>
        </p:txBody>
      </p:sp>
    </p:spTree>
    <p:extLst>
      <p:ext uri="{BB962C8B-B14F-4D97-AF65-F5344CB8AC3E}">
        <p14:creationId xmlns:p14="http://schemas.microsoft.com/office/powerpoint/2010/main" val="2533714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BD92-D679-EB38-CBF3-E6E67DE0D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7C119-13D4-6202-7182-6C65D1065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9049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sq-AL" sz="2400" b="0" i="1" u="none" strike="noStrike" baseline="0" noProof="0" dirty="0">
                <a:solidFill>
                  <a:srgbClr val="000000"/>
                </a:solidFill>
              </a:rPr>
              <a:t>Rast hipotetik: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Njësia e Zhvillimit ka vënë re se disa nga planet e ZHVP-se dhe aktivitetet e organizuara për mësuesit nuk po japin rezultatet e pritura.</a:t>
            </a:r>
          </a:p>
          <a:p>
            <a:pPr lvl="1">
              <a:buFontTx/>
              <a:buChar char="-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Vetëm 60% e mësuesve kanë marrë pjesë në trajnimet e planifikuara.</a:t>
            </a:r>
          </a:p>
          <a:p>
            <a:pPr lvl="1">
              <a:buFontTx/>
              <a:buChar char="-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Nga ata që kanë marrë pjesë, vetëm 30% raportojnë se po zbatojnë njohuritë e reja në mësimdhënie.</a:t>
            </a:r>
          </a:p>
          <a:p>
            <a:pPr lvl="1">
              <a:buFontTx/>
              <a:buChar char="-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Nxënësit nuk po raportojnë përmirësime në cilësinë e mësimdhënies pas trajnimeve.</a:t>
            </a:r>
            <a:endParaRPr lang="en-US" sz="2200" b="0" i="0" u="none" strike="noStrike" baseline="0" noProof="0" dirty="0">
              <a:solidFill>
                <a:srgbClr val="000000"/>
              </a:solidFill>
            </a:endParaRPr>
          </a:p>
          <a:p>
            <a:pPr lvl="1">
              <a:buFontTx/>
              <a:buChar char="-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Prindërit kanë shprehur shqetësime mbi përgatitjen e nxënësve</a:t>
            </a:r>
            <a:r>
              <a:rPr lang="en-US" sz="2200" b="0" i="0" u="none" strike="noStrike" baseline="0" noProof="0" dirty="0">
                <a:solidFill>
                  <a:srgbClr val="000000"/>
                </a:solidFill>
              </a:rPr>
              <a:t>.</a:t>
            </a:r>
            <a:endParaRPr lang="sq-AL" sz="2200" b="0" i="0" u="none" strike="noStrike" baseline="0" noProof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sq-AL" sz="190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Pjesëmarrësit ndahen ne 4 grupe me nga 5 persona.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Secili grup shqyrton një grup pyetjes (sipas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slideve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 ne vijim) dhe analizon sipas kërkesave</a:t>
            </a:r>
            <a:r>
              <a:rPr lang="sq-AL" sz="2400" dirty="0">
                <a:solidFill>
                  <a:srgbClr val="000000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Grupet prezantojnë dhe behet diskutim i hapur.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7E05A6-3AA6-8168-DD5E-36D39316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4000" noProof="0"/>
              <a:t>Pune ne Grup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77A0E1D-7E0A-EDD6-B95D-E48926BDB4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4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9377D-A8EB-79AB-01AF-59831013A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DE4268C4-4D17-FB78-506D-C2E2BB59E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5721831-4843-6EE4-E54E-30E0295AD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3520"/>
          </a:xfrm>
        </p:spPr>
        <p:txBody>
          <a:bodyPr>
            <a:normAutofit/>
          </a:bodyPr>
          <a:lstStyle/>
          <a:p>
            <a:r>
              <a:rPr lang="sq-AL" sz="4000" noProof="0" dirty="0"/>
              <a:t>Pune ne Grup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22C7F-2C83-3512-DDCC-24FB2F00C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835" y="1387736"/>
            <a:ext cx="5181600" cy="5105138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sq-AL" sz="2400" b="1" i="0" u="none" strike="noStrike" baseline="0" noProof="0" dirty="0">
                <a:solidFill>
                  <a:srgbClr val="000000"/>
                </a:solidFill>
              </a:rPr>
              <a:t>Grupi 1: Monitorimi i Pjesëmarrjes në Trajnime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Si mund të sigurohet që më shumë mësues të marrin pjesë në trajnimet e organizuara?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Çfarë mekanizmash të mbledhjes së të dhënave mund të përdoren për të vlerësuar pjesëmarrjen?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Cilat janë pengesat kryesore që mësuesit po hasin për të ndjekur trajnimet?</a:t>
            </a:r>
          </a:p>
          <a:p>
            <a:pPr marL="0" indent="0" algn="l">
              <a:buNone/>
            </a:pPr>
            <a:endParaRPr lang="en-US" sz="2400" b="1" i="0" u="none" strike="noStrike" baseline="0" noProof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sq-AL" sz="2400" b="1" i="0" u="none" strike="noStrike" baseline="0" noProof="0" dirty="0">
                <a:solidFill>
                  <a:srgbClr val="000000"/>
                </a:solidFill>
              </a:rPr>
              <a:t>Grupi 2: Monitorimi i Zbatimit të Trajnimeve në Praktikë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Si mund të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</a:rPr>
              <a:t>masim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 efektivitetin e trajnimeve të mësuesve në klasë?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Cilat metoda (vëzhgime, pyetësorë, diskutime) mund të përdoren për të vlerësuar zbatimin?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</a:rPr>
              <a:t>Cilat veprime të mundshme mund të ndërmerren për të rritur efektin e trajnimeve?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7D6FD1-400C-7A8D-8D25-FB80B9DFDAD8}"/>
              </a:ext>
            </a:extLst>
          </p:cNvPr>
          <p:cNvSpPr txBox="1"/>
          <p:nvPr/>
        </p:nvSpPr>
        <p:spPr>
          <a:xfrm>
            <a:off x="6333567" y="1387736"/>
            <a:ext cx="5031037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q-AL" sz="1900" b="1" noProof="0" dirty="0"/>
              <a:t>Grupi 3: Monitorimi i Ndikimit tek Nxënësit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1900" noProof="0" dirty="0"/>
              <a:t>Si mund të matet përmirësimi në cilësinë e mësimdhënies?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1900" noProof="0" dirty="0"/>
              <a:t>Çfarë pyetësorësh dhe indikatorësh mund të përdoren për të kuptuar ndryshimet në përvojën e nxënësve?</a:t>
            </a:r>
          </a:p>
          <a:p>
            <a:pPr marL="0" indent="0">
              <a:buNone/>
            </a:pPr>
            <a:endParaRPr lang="sq-AL" sz="1900" b="1" noProof="0" dirty="0"/>
          </a:p>
          <a:p>
            <a:pPr marL="0" indent="0">
              <a:buNone/>
            </a:pPr>
            <a:r>
              <a:rPr lang="sq-AL" sz="1900" b="1" noProof="0" dirty="0"/>
              <a:t>Grupi 4: Monitorimi i Angazhimit të Prindërve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1900" noProof="0" dirty="0"/>
              <a:t>Cilat janë mënyrat për të matur kënaqësinë e prindërve dhe për të marrë </a:t>
            </a:r>
            <a:r>
              <a:rPr lang="sq-AL" sz="1900" noProof="0" dirty="0" err="1"/>
              <a:t>feedback</a:t>
            </a:r>
            <a:r>
              <a:rPr lang="sq-AL" sz="1900" noProof="0" dirty="0"/>
              <a:t> mbi përgatitjen e nxënësve?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q-AL" sz="1900" noProof="0" dirty="0"/>
              <a:t>Cilat strategji mund të përdoren për të forcuar bashkëpunimin mes shkollës dhe prindërve?</a:t>
            </a:r>
            <a:endParaRPr lang="sq-AL" sz="2000" noProof="0" dirty="0"/>
          </a:p>
          <a:p>
            <a:pPr>
              <a:buFont typeface="Wingdings" panose="05000000000000000000" pitchFamily="2" charset="2"/>
              <a:buChar char="Ø"/>
            </a:pPr>
            <a:endParaRPr lang="sq-AL" sz="2000" noProof="0" dirty="0"/>
          </a:p>
          <a:p>
            <a:endParaRPr lang="sq-AL" sz="1900" noProof="0" dirty="0"/>
          </a:p>
        </p:txBody>
      </p:sp>
    </p:spTree>
    <p:extLst>
      <p:ext uri="{BB962C8B-B14F-4D97-AF65-F5344CB8AC3E}">
        <p14:creationId xmlns:p14="http://schemas.microsoft.com/office/powerpoint/2010/main" val="2192448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13F6E-7052-687C-4807-AA3474FB4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674B7AB3-FCA6-905E-A63C-6C955323C4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E446C44A-BFB2-5FF5-936D-FF46A67E5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25937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/>
              <a:t>Përmbledhje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704C21-0D6F-7DA0-746C-40E87432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endParaRPr lang="sq-AL" sz="2200" b="0" i="0" u="none" strike="noStrike" baseline="0" noProof="0" dirty="0">
              <a:solidFill>
                <a:srgbClr val="00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Rëndësia e planifikimit strategjik për njësinë e zhvillimit.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Si të monitorojmë dhe vlerësojmë progresin në realizimin e planit.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Përdorimi i </a:t>
            </a:r>
            <a:r>
              <a:rPr lang="sq-AL" sz="2200" b="0" i="0" u="none" strike="noStrike" baseline="0" noProof="0" dirty="0" err="1">
                <a:solidFill>
                  <a:srgbClr val="000000"/>
                </a:solidFill>
              </a:rPr>
              <a:t>feedback</a:t>
            </a:r>
            <a:r>
              <a:rPr lang="sq-AL" sz="2200" b="0" i="0" u="none" strike="noStrike" baseline="0" noProof="0" dirty="0">
                <a:solidFill>
                  <a:srgbClr val="000000"/>
                </a:solidFill>
              </a:rPr>
              <a:t>-ut dhe raportimit për përmirësime të vazhdueshme.</a:t>
            </a:r>
          </a:p>
        </p:txBody>
      </p:sp>
    </p:spTree>
    <p:extLst>
      <p:ext uri="{BB962C8B-B14F-4D97-AF65-F5344CB8AC3E}">
        <p14:creationId xmlns:p14="http://schemas.microsoft.com/office/powerpoint/2010/main" val="143159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A5454-5D6D-2731-15BC-6D885CFF6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F5756FDC-CF99-A057-28F8-F03FE2147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2AE26C-654A-EDE3-E56E-C5759BDCF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807" y="1875089"/>
            <a:ext cx="6583711" cy="3107820"/>
          </a:xfrm>
        </p:spPr>
        <p:txBody>
          <a:bodyPr>
            <a:noAutofit/>
          </a:bodyPr>
          <a:lstStyle/>
          <a:p>
            <a:pPr algn="l"/>
            <a:r>
              <a:rPr lang="sq-AL" sz="36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Planifikimi, monitorimi dhe zhvillimi profesional: roli strategjik i drejtuesit dhe koordinatorëve të njësisë së zhvillimit</a:t>
            </a:r>
          </a:p>
        </p:txBody>
      </p:sp>
    </p:spTree>
    <p:extLst>
      <p:ext uri="{BB962C8B-B14F-4D97-AF65-F5344CB8AC3E}">
        <p14:creationId xmlns:p14="http://schemas.microsoft.com/office/powerpoint/2010/main" val="174132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wisscontact">
      <a:dk1>
        <a:sysClr val="windowText" lastClr="000000"/>
      </a:dk1>
      <a:lt1>
        <a:srgbClr val="FFFFFF"/>
      </a:lt1>
      <a:dk2>
        <a:srgbClr val="0070C0"/>
      </a:dk2>
      <a:lt2>
        <a:srgbClr val="95A6A6"/>
      </a:lt2>
      <a:accent1>
        <a:srgbClr val="FFCC4D"/>
      </a:accent1>
      <a:accent2>
        <a:srgbClr val="FF5C00"/>
      </a:accent2>
      <a:accent3>
        <a:srgbClr val="63991F"/>
      </a:accent3>
      <a:accent4>
        <a:srgbClr val="A1E600"/>
      </a:accent4>
      <a:accent5>
        <a:srgbClr val="4DE6FF"/>
      </a:accent5>
      <a:accent6>
        <a:srgbClr val="29A3B1"/>
      </a:accent6>
      <a:hlink>
        <a:srgbClr val="A90ABD"/>
      </a:hlink>
      <a:folHlink>
        <a:srgbClr val="FF00FF"/>
      </a:folHlink>
    </a:clrScheme>
    <a:fontScheme name="Swisscontac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</TotalTime>
  <Words>931</Words>
  <Application>Microsoft Office PowerPoint</Application>
  <PresentationFormat>Widescreen</PresentationFormat>
  <Paragraphs>113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Cambria</vt:lpstr>
      <vt:lpstr>Wingdings</vt:lpstr>
      <vt:lpstr>Office Theme</vt:lpstr>
      <vt:lpstr>Përshkrimi i Detajuar i Detyrave të Drejtuesit dhe Koordinatorëve</vt:lpstr>
      <vt:lpstr>Planifikimi strategjik dhe monitorimi efektiv për njësinë e zhvillimit: roli dhe përgjegjësitë e drejtuesit dhe koordinatorëve</vt:lpstr>
      <vt:lpstr>Roli i Përgjegjësit të Njësisë së Zhvillimit</vt:lpstr>
      <vt:lpstr>Procesi i Planifikimit Strategjik</vt:lpstr>
      <vt:lpstr>Monitorimi dhe Raportimi</vt:lpstr>
      <vt:lpstr>Pune ne Grup</vt:lpstr>
      <vt:lpstr>Pune ne Grup</vt:lpstr>
      <vt:lpstr>Përmbledhje</vt:lpstr>
      <vt:lpstr>Planifikimi, monitorimi dhe zhvillimi profesional: roli strategjik i drejtuesit dhe koordinatorëve të njësisë së zhvillimit</vt:lpstr>
      <vt:lpstr>Roli i Përgjegjësit në Zhvillimin Profesional</vt:lpstr>
      <vt:lpstr>Mbështetja për Kualifikimin e Koordinatorëve</vt:lpstr>
      <vt:lpstr>Monitorimi i Progresit të Trajnimeve</vt:lpstr>
      <vt:lpstr>Pune ne Grup</vt:lpstr>
      <vt:lpstr>Përmbledhje </vt:lpstr>
      <vt:lpstr>Faleminderit!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Syabhit Shkreli</dc:creator>
  <cp:lastModifiedBy>Flovia Selmani</cp:lastModifiedBy>
  <cp:revision>23</cp:revision>
  <dcterms:created xsi:type="dcterms:W3CDTF">2024-11-26T09:56:06Z</dcterms:created>
  <dcterms:modified xsi:type="dcterms:W3CDTF">2025-03-04T03:35:40Z</dcterms:modified>
</cp:coreProperties>
</file>