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300" r:id="rId3"/>
    <p:sldId id="301" r:id="rId4"/>
    <p:sldId id="281" r:id="rId5"/>
    <p:sldId id="265" r:id="rId6"/>
    <p:sldId id="283" r:id="rId7"/>
    <p:sldId id="302" r:id="rId8"/>
    <p:sldId id="303" r:id="rId9"/>
    <p:sldId id="304" r:id="rId10"/>
    <p:sldId id="305" r:id="rId11"/>
    <p:sldId id="282" r:id="rId12"/>
    <p:sldId id="294" r:id="rId13"/>
    <p:sldId id="290" r:id="rId14"/>
    <p:sldId id="291" r:id="rId15"/>
    <p:sldId id="292" r:id="rId16"/>
    <p:sldId id="293" r:id="rId17"/>
    <p:sldId id="308" r:id="rId18"/>
    <p:sldId id="261" r:id="rId19"/>
    <p:sldId id="296" r:id="rId20"/>
    <p:sldId id="263" r:id="rId21"/>
    <p:sldId id="297" r:id="rId22"/>
    <p:sldId id="307" r:id="rId23"/>
    <p:sldId id="264" r:id="rId24"/>
    <p:sldId id="30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7E1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96" y="4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diana Xhakollari" userId="bfd1a8eca43cfe0a" providerId="LiveId" clId="{8E1390BB-1C48-4FD1-B256-226ABDA4F535}"/>
    <pc:docChg chg="undo custSel addSld delSld modSld sldOrd">
      <pc:chgData name="Lediana Xhakollari" userId="bfd1a8eca43cfe0a" providerId="LiveId" clId="{8E1390BB-1C48-4FD1-B256-226ABDA4F535}" dt="2025-03-01T19:13:11.087" v="186" actId="113"/>
      <pc:docMkLst>
        <pc:docMk/>
      </pc:docMkLst>
      <pc:sldChg chg="modSp mod ord">
        <pc:chgData name="Lediana Xhakollari" userId="bfd1a8eca43cfe0a" providerId="LiveId" clId="{8E1390BB-1C48-4FD1-B256-226ABDA4F535}" dt="2025-03-01T18:58:40.264" v="46" actId="113"/>
        <pc:sldMkLst>
          <pc:docMk/>
          <pc:sldMk cId="4253773496" sldId="265"/>
        </pc:sldMkLst>
        <pc:spChg chg="mod">
          <ac:chgData name="Lediana Xhakollari" userId="bfd1a8eca43cfe0a" providerId="LiveId" clId="{8E1390BB-1C48-4FD1-B256-226ABDA4F535}" dt="2025-03-01T18:58:40.264" v="46" actId="113"/>
          <ac:spMkLst>
            <pc:docMk/>
            <pc:sldMk cId="4253773496" sldId="265"/>
            <ac:spMk id="3" creationId="{79C53542-FB56-4061-80EA-ED274931FD0A}"/>
          </ac:spMkLst>
        </pc:spChg>
      </pc:sldChg>
      <pc:sldChg chg="del">
        <pc:chgData name="Lediana Xhakollari" userId="bfd1a8eca43cfe0a" providerId="LiveId" clId="{8E1390BB-1C48-4FD1-B256-226ABDA4F535}" dt="2025-03-01T18:56:20.920" v="39" actId="47"/>
        <pc:sldMkLst>
          <pc:docMk/>
          <pc:sldMk cId="2390292911" sldId="280"/>
        </pc:sldMkLst>
      </pc:sldChg>
      <pc:sldChg chg="modSp mod">
        <pc:chgData name="Lediana Xhakollari" userId="bfd1a8eca43cfe0a" providerId="LiveId" clId="{8E1390BB-1C48-4FD1-B256-226ABDA4F535}" dt="2025-03-01T18:57:06.972" v="42" actId="20577"/>
        <pc:sldMkLst>
          <pc:docMk/>
          <pc:sldMk cId="504815382" sldId="282"/>
        </pc:sldMkLst>
        <pc:spChg chg="mod">
          <ac:chgData name="Lediana Xhakollari" userId="bfd1a8eca43cfe0a" providerId="LiveId" clId="{8E1390BB-1C48-4FD1-B256-226ABDA4F535}" dt="2025-03-01T18:57:06.972" v="42" actId="20577"/>
          <ac:spMkLst>
            <pc:docMk/>
            <pc:sldMk cId="504815382" sldId="282"/>
            <ac:spMk id="3" creationId="{231F2E1D-CB16-41E5-8080-9E39E58C6401}"/>
          </ac:spMkLst>
        </pc:spChg>
      </pc:sldChg>
      <pc:sldChg chg="addSp delSp modSp add mod">
        <pc:chgData name="Lediana Xhakollari" userId="bfd1a8eca43cfe0a" providerId="LiveId" clId="{8E1390BB-1C48-4FD1-B256-226ABDA4F535}" dt="2025-03-01T19:13:11.087" v="186" actId="113"/>
        <pc:sldMkLst>
          <pc:docMk/>
          <pc:sldMk cId="776270122" sldId="307"/>
        </pc:sldMkLst>
        <pc:spChg chg="del">
          <ac:chgData name="Lediana Xhakollari" userId="bfd1a8eca43cfe0a" providerId="LiveId" clId="{8E1390BB-1C48-4FD1-B256-226ABDA4F535}" dt="2025-03-01T17:22:40.113" v="4" actId="478"/>
          <ac:spMkLst>
            <pc:docMk/>
            <pc:sldMk cId="776270122" sldId="307"/>
            <ac:spMk id="2" creationId="{00000000-0000-0000-0000-000000000000}"/>
          </ac:spMkLst>
        </pc:spChg>
        <pc:spChg chg="del mod">
          <ac:chgData name="Lediana Xhakollari" userId="bfd1a8eca43cfe0a" providerId="LiveId" clId="{8E1390BB-1C48-4FD1-B256-226ABDA4F535}" dt="2025-03-01T17:22:38.915" v="3" actId="478"/>
          <ac:spMkLst>
            <pc:docMk/>
            <pc:sldMk cId="776270122" sldId="307"/>
            <ac:spMk id="3" creationId="{00000000-0000-0000-0000-000000000000}"/>
          </ac:spMkLst>
        </pc:spChg>
        <pc:spChg chg="add mod">
          <ac:chgData name="Lediana Xhakollari" userId="bfd1a8eca43cfe0a" providerId="LiveId" clId="{8E1390BB-1C48-4FD1-B256-226ABDA4F535}" dt="2025-03-01T19:13:11.087" v="186" actId="113"/>
          <ac:spMkLst>
            <pc:docMk/>
            <pc:sldMk cId="776270122" sldId="307"/>
            <ac:spMk id="6" creationId="{CD0BC55A-736B-469C-BBCA-72C1FB2CD945}"/>
          </ac:spMkLst>
        </pc:spChg>
        <pc:spChg chg="add del mod">
          <ac:chgData name="Lediana Xhakollari" userId="bfd1a8eca43cfe0a" providerId="LiveId" clId="{8E1390BB-1C48-4FD1-B256-226ABDA4F535}" dt="2025-03-01T17:22:41.567" v="5" actId="478"/>
          <ac:spMkLst>
            <pc:docMk/>
            <pc:sldMk cId="776270122" sldId="307"/>
            <ac:spMk id="8" creationId="{BADDAD78-85E2-42A4-912D-F4653F87B458}"/>
          </ac:spMkLst>
        </pc:spChg>
      </pc:sldChg>
      <pc:sldChg chg="addSp delSp modSp add mod ord">
        <pc:chgData name="Lediana Xhakollari" userId="bfd1a8eca43cfe0a" providerId="LiveId" clId="{8E1390BB-1C48-4FD1-B256-226ABDA4F535}" dt="2025-03-01T19:10:52.302" v="184"/>
        <pc:sldMkLst>
          <pc:docMk/>
          <pc:sldMk cId="3972263067" sldId="308"/>
        </pc:sldMkLst>
        <pc:spChg chg="mod">
          <ac:chgData name="Lediana Xhakollari" userId="bfd1a8eca43cfe0a" providerId="LiveId" clId="{8E1390BB-1C48-4FD1-B256-226ABDA4F535}" dt="2025-03-01T19:09:44.201" v="171" actId="1076"/>
          <ac:spMkLst>
            <pc:docMk/>
            <pc:sldMk cId="3972263067" sldId="308"/>
            <ac:spMk id="2" creationId="{00000000-0000-0000-0000-000000000000}"/>
          </ac:spMkLst>
        </pc:spChg>
        <pc:spChg chg="del">
          <ac:chgData name="Lediana Xhakollari" userId="bfd1a8eca43cfe0a" providerId="LiveId" clId="{8E1390BB-1C48-4FD1-B256-226ABDA4F535}" dt="2025-03-01T19:01:11.236" v="49" actId="478"/>
          <ac:spMkLst>
            <pc:docMk/>
            <pc:sldMk cId="3972263067" sldId="308"/>
            <ac:spMk id="4" creationId="{B49C085D-5D01-4E8B-BAB9-6C1AB9A14BEB}"/>
          </ac:spMkLst>
        </pc:spChg>
        <pc:spChg chg="del">
          <ac:chgData name="Lediana Xhakollari" userId="bfd1a8eca43cfe0a" providerId="LiveId" clId="{8E1390BB-1C48-4FD1-B256-226ABDA4F535}" dt="2025-03-01T19:01:08.923" v="48" actId="478"/>
          <ac:spMkLst>
            <pc:docMk/>
            <pc:sldMk cId="3972263067" sldId="308"/>
            <ac:spMk id="5" creationId="{C891ECA4-4151-4FAF-A592-6C0CEEDE23C0}"/>
          </ac:spMkLst>
        </pc:spChg>
        <pc:spChg chg="del">
          <ac:chgData name="Lediana Xhakollari" userId="bfd1a8eca43cfe0a" providerId="LiveId" clId="{8E1390BB-1C48-4FD1-B256-226ABDA4F535}" dt="2025-03-01T19:01:24.357" v="55" actId="478"/>
          <ac:spMkLst>
            <pc:docMk/>
            <pc:sldMk cId="3972263067" sldId="308"/>
            <ac:spMk id="6" creationId="{8078B55E-90AE-472D-80CD-6D6B2618A1AF}"/>
          </ac:spMkLst>
        </pc:spChg>
        <pc:spChg chg="mod">
          <ac:chgData name="Lediana Xhakollari" userId="bfd1a8eca43cfe0a" providerId="LiveId" clId="{8E1390BB-1C48-4FD1-B256-226ABDA4F535}" dt="2025-03-01T19:10:17.897" v="182" actId="27636"/>
          <ac:spMkLst>
            <pc:docMk/>
            <pc:sldMk cId="3972263067" sldId="308"/>
            <ac:spMk id="7" creationId="{1FD758DD-3D32-4CA6-ACF3-ABE818A3EBC8}"/>
          </ac:spMkLst>
        </pc:spChg>
        <pc:spChg chg="add del mod">
          <ac:chgData name="Lediana Xhakollari" userId="bfd1a8eca43cfe0a" providerId="LiveId" clId="{8E1390BB-1C48-4FD1-B256-226ABDA4F535}" dt="2025-03-01T19:01:14.039" v="51" actId="478"/>
          <ac:spMkLst>
            <pc:docMk/>
            <pc:sldMk cId="3972263067" sldId="308"/>
            <ac:spMk id="8" creationId="{6883788E-EBB5-4EFB-A270-4FA05D671EE7}"/>
          </ac:spMkLst>
        </pc:spChg>
        <pc:spChg chg="add del mod">
          <ac:chgData name="Lediana Xhakollari" userId="bfd1a8eca43cfe0a" providerId="LiveId" clId="{8E1390BB-1C48-4FD1-B256-226ABDA4F535}" dt="2025-03-01T19:01:13.036" v="50" actId="478"/>
          <ac:spMkLst>
            <pc:docMk/>
            <pc:sldMk cId="3972263067" sldId="308"/>
            <ac:spMk id="10" creationId="{BD47B39A-21F0-4A7C-AB6F-6BC9BE6847CA}"/>
          </ac:spMkLst>
        </pc:spChg>
        <pc:spChg chg="add del mod">
          <ac:chgData name="Lediana Xhakollari" userId="bfd1a8eca43cfe0a" providerId="LiveId" clId="{8E1390BB-1C48-4FD1-B256-226ABDA4F535}" dt="2025-03-01T19:01:26.859" v="56" actId="478"/>
          <ac:spMkLst>
            <pc:docMk/>
            <pc:sldMk cId="3972263067" sldId="308"/>
            <ac:spMk id="12" creationId="{342F8501-316E-4560-9E77-98D5D6D82061}"/>
          </ac:spMkLst>
        </pc:spChg>
        <pc:picChg chg="mod ord">
          <ac:chgData name="Lediana Xhakollari" userId="bfd1a8eca43cfe0a" providerId="LiveId" clId="{8E1390BB-1C48-4FD1-B256-226ABDA4F535}" dt="2025-03-01T19:09:41.763" v="170" actId="14100"/>
          <ac:picMkLst>
            <pc:docMk/>
            <pc:sldMk cId="3972263067" sldId="308"/>
            <ac:picMk id="13" creationId="{E0265B71-0E27-4CF8-85A3-36AC565923B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e-wq0FsSfoITpKsC-KZc01Q8EEaC-VpUQ5bWacr4Qa_APgw/viewform?usp=heade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-up of a book cover&#10;&#10;Description automatically generated">
            <a:extLst>
              <a:ext uri="{FF2B5EF4-FFF2-40B4-BE49-F238E27FC236}">
                <a16:creationId xmlns:a16="http://schemas.microsoft.com/office/drawing/2014/main" id="{A23715CA-CDD9-4028-9601-04D73A70A2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-3"/>
          <a:stretch/>
        </p:blipFill>
        <p:spPr>
          <a:xfrm>
            <a:off x="3429668" y="-12593"/>
            <a:ext cx="4812632" cy="68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9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365F54-6109-4A9E-B7E8-9868C9FCB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404" y="4368799"/>
            <a:ext cx="5877982" cy="2502443"/>
          </a:xfrm>
        </p:spPr>
        <p:txBody>
          <a:bodyPr/>
          <a:lstStyle/>
          <a:p>
            <a:r>
              <a:rPr lang="sq-AL" dirty="0"/>
              <a:t>Rregullorja është një dokument rregullator dhe normative</a:t>
            </a:r>
            <a:r>
              <a:rPr lang="en-US" dirty="0"/>
              <a:t>.</a:t>
            </a:r>
          </a:p>
          <a:p>
            <a:r>
              <a:rPr lang="en-US" dirty="0"/>
              <a:t>R</a:t>
            </a:r>
            <a:r>
              <a:rPr lang="sq-AL" dirty="0" err="1"/>
              <a:t>regullorja</a:t>
            </a:r>
            <a:r>
              <a:rPr lang="sq-AL" dirty="0"/>
              <a:t> vendos rregulla dhe parime të përgjithshme</a:t>
            </a:r>
            <a:r>
              <a:rPr lang="en-US" dirty="0"/>
              <a:t>.</a:t>
            </a:r>
            <a:endParaRPr lang="sq-AL" dirty="0"/>
          </a:p>
          <a:p>
            <a:endParaRPr lang="sq-AL" dirty="0"/>
          </a:p>
          <a:p>
            <a:endParaRPr lang="sq-A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E00524-F3F3-47F0-989C-DCEEBE385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5" y="4368799"/>
            <a:ext cx="6021386" cy="2489201"/>
          </a:xfrm>
        </p:spPr>
        <p:txBody>
          <a:bodyPr/>
          <a:lstStyle/>
          <a:p>
            <a:r>
              <a:rPr lang="sq-AL" dirty="0"/>
              <a:t>Manuali është një dokument udhëzues dhe </a:t>
            </a:r>
            <a:r>
              <a:rPr lang="sq-AL" dirty="0" err="1"/>
              <a:t>operacional</a:t>
            </a:r>
            <a:r>
              <a:rPr lang="sq-AL" dirty="0"/>
              <a:t>.</a:t>
            </a:r>
            <a:endParaRPr lang="en-US" dirty="0"/>
          </a:p>
          <a:p>
            <a:r>
              <a:rPr lang="en-US" dirty="0"/>
              <a:t>M</a:t>
            </a:r>
            <a:r>
              <a:rPr lang="sq-AL" dirty="0" err="1"/>
              <a:t>anuali</a:t>
            </a:r>
            <a:r>
              <a:rPr lang="sq-AL" dirty="0"/>
              <a:t> shpjegon si të zbatohen këto rregulla në praktikë</a:t>
            </a:r>
            <a:r>
              <a:rPr lang="en-US" dirty="0"/>
              <a:t>.</a:t>
            </a:r>
            <a:endParaRPr lang="sq-AL" dirty="0"/>
          </a:p>
          <a:p>
            <a:pPr marL="0" indent="0">
              <a:buNone/>
            </a:pPr>
            <a:endParaRPr lang="sq-AL" dirty="0"/>
          </a:p>
        </p:txBody>
      </p:sp>
      <p:pic>
        <p:nvPicPr>
          <p:cNvPr id="12" name="Picture 11" descr="A close-up of a book cover&#10;&#10;Description automatically generated">
            <a:extLst>
              <a:ext uri="{FF2B5EF4-FFF2-40B4-BE49-F238E27FC236}">
                <a16:creationId xmlns:a16="http://schemas.microsoft.com/office/drawing/2014/main" id="{E13DA3B0-B32E-4418-B1F3-9392367B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-3"/>
          <a:stretch/>
        </p:blipFill>
        <p:spPr>
          <a:xfrm>
            <a:off x="7408015" y="-1"/>
            <a:ext cx="3056785" cy="4368800"/>
          </a:xfrm>
          <a:prstGeom prst="rect">
            <a:avLst/>
          </a:prstGeom>
        </p:spPr>
      </p:pic>
      <p:pic>
        <p:nvPicPr>
          <p:cNvPr id="13" name="Picture 12" descr="A close-up of a machine&#10;&#10;Description automatically generated">
            <a:extLst>
              <a:ext uri="{FF2B5EF4-FFF2-40B4-BE49-F238E27FC236}">
                <a16:creationId xmlns:a16="http://schemas.microsoft.com/office/drawing/2014/main" id="{387D7593-D8ED-4786-8091-2023F959A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1422" b="-3"/>
          <a:stretch/>
        </p:blipFill>
        <p:spPr>
          <a:xfrm>
            <a:off x="1135061" y="0"/>
            <a:ext cx="305678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6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17846C-7908-40DB-9CE0-83614DDCF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7" cy="68470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F2E1D-CB16-41E5-8080-9E39E58C6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333" y="1007534"/>
            <a:ext cx="5384800" cy="4525963"/>
          </a:xfrm>
        </p:spPr>
        <p:txBody>
          <a:bodyPr/>
          <a:lstStyle/>
          <a:p>
            <a:r>
              <a:rPr lang="sq-AL" dirty="0" err="1"/>
              <a:t>Sondazh:Si</a:t>
            </a:r>
            <a:r>
              <a:rPr lang="sq-AL" dirty="0"/>
              <a:t> do ta përshkruanit ditën tuaj si përgjegjës i njësisë së zhvillimit</a:t>
            </a:r>
          </a:p>
          <a:p>
            <a:endParaRPr lang="en-US" dirty="0">
              <a:hlinkClick r:id="rId3"/>
            </a:endParaRPr>
          </a:p>
          <a:p>
            <a:r>
              <a:rPr lang="sq-AL" dirty="0">
                <a:hlinkClick r:id="rId3"/>
              </a:rPr>
              <a:t>https://docs.google.com/forms/d/e/1FAIpQLSde-wq0FsSfoITpKsC-KZc01Q8EEaC-VpUQ5bWacr4Qa_APgw/viewform?usp=header</a:t>
            </a:r>
            <a:endParaRPr lang="sq-AL" dirty="0"/>
          </a:p>
          <a:p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504815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3CE0-4A32-40D3-85BB-81043B02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0354" y="1021867"/>
            <a:ext cx="4932947" cy="4020636"/>
          </a:xfrm>
        </p:spPr>
        <p:txBody>
          <a:bodyPr/>
          <a:lstStyle/>
          <a:p>
            <a:r>
              <a:rPr lang="en-US" dirty="0"/>
              <a:t>DETYRAT DHE PËRGJEGJËSITË</a:t>
            </a:r>
            <a:endParaRPr lang="sq-AL" dirty="0"/>
          </a:p>
        </p:txBody>
      </p:sp>
      <p:pic>
        <p:nvPicPr>
          <p:cNvPr id="4" name="Picture 3" descr="A colorful circles and dots with text&#10;&#10;Description automatically generated with medium confidence">
            <a:extLst>
              <a:ext uri="{FF2B5EF4-FFF2-40B4-BE49-F238E27FC236}">
                <a16:creationId xmlns:a16="http://schemas.microsoft.com/office/drawing/2014/main" id="{EAACDDA0-FF5B-4521-A293-2017BAAB4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49" y="663160"/>
            <a:ext cx="7137651" cy="55316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AB2BCE-B621-4E16-80C6-6DED7D51073C}"/>
              </a:ext>
            </a:extLst>
          </p:cNvPr>
          <p:cNvSpPr/>
          <p:nvPr/>
        </p:nvSpPr>
        <p:spPr>
          <a:xfrm>
            <a:off x="9437853" y="3278037"/>
            <a:ext cx="2754147" cy="3073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92019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FA731F-C8EC-4652-B20F-E48C60D26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998" y="1"/>
            <a:ext cx="5380401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DB2A9E-30CA-408A-AA2F-AEB1EAAA0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9160"/>
            <a:ext cx="5563376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41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A3595A-E654-4CF4-AE18-9E011637F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439" y="0"/>
            <a:ext cx="589156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A07605-BDBE-4CAC-A2A2-390A4FB81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12" y="1309360"/>
            <a:ext cx="5563376" cy="46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8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D526CF-B5DB-426C-BF7A-9DEAA5991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43" y="0"/>
            <a:ext cx="5229955" cy="6763694"/>
          </a:xfrm>
          <a:prstGeom prst="rect">
            <a:avLst/>
          </a:prstGeom>
        </p:spPr>
      </p:pic>
      <p:pic>
        <p:nvPicPr>
          <p:cNvPr id="12" name="Picture 11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35873E20-71FD-4B4A-96CF-23FC74A55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6922398" y="504316"/>
            <a:ext cx="4907086" cy="61018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247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C6227E-0C8C-4E4E-8AD1-CFEC6AA96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80" y="142310"/>
            <a:ext cx="4814961" cy="6354169"/>
          </a:xfrm>
          <a:prstGeom prst="rect">
            <a:avLst/>
          </a:prstGeom>
        </p:spPr>
      </p:pic>
      <p:pic>
        <p:nvPicPr>
          <p:cNvPr id="10" name="Picture 9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1E9A7123-DE8E-4CD8-B904-7393140DF2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6661161" y="411981"/>
            <a:ext cx="4907086" cy="61018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4914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360" y="269096"/>
            <a:ext cx="8229600" cy="1143000"/>
          </a:xfrm>
        </p:spPr>
        <p:txBody>
          <a:bodyPr/>
          <a:lstStyle/>
          <a:p>
            <a:r>
              <a:rPr dirty="0" err="1"/>
              <a:t>Sigurimi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Cilësisë</a:t>
            </a:r>
            <a:endParaRPr dirty="0"/>
          </a:p>
        </p:txBody>
      </p:sp>
      <p:pic>
        <p:nvPicPr>
          <p:cNvPr id="13" name="Picture 12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E0265B71-0E27-4CF8-85A3-36AC56592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1" y="-12593"/>
            <a:ext cx="1021079" cy="129432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D758DD-3D32-4CA6-ACF3-ABE818A3E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61618" y="1412096"/>
            <a:ext cx="11854181" cy="5176808"/>
          </a:xfrm>
        </p:spPr>
        <p:txBody>
          <a:bodyPr>
            <a:normAutofit fontScale="92500" lnSpcReduction="10000"/>
          </a:bodyPr>
          <a:lstStyle/>
          <a:p>
            <a:r>
              <a:rPr lang="sq-AL" dirty="0"/>
              <a:t>Imagjinoni që njësia juaj e zhvillimit është një laborator cilësie" – detyra juaj është të krijoni një formulë magjike për sigurimin e cilësisë.</a:t>
            </a:r>
            <a:endParaRPr lang="en-US" dirty="0"/>
          </a:p>
          <a:p>
            <a:endParaRPr lang="en-US" dirty="0"/>
          </a:p>
          <a:p>
            <a:r>
              <a:rPr lang="sq-AL" dirty="0"/>
              <a:t>Cilat janë elementët thelbësorë për sigurimin e cilësisë? Mendoni për përvojën tuaj dhe për manualin që po diskutojmë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sq-AL" dirty="0"/>
              <a:t>Çdo pjesëmarrës duhet të zgjedhë </a:t>
            </a:r>
            <a:r>
              <a:rPr lang="sq-AL" b="1" dirty="0"/>
              <a:t>tre përbërës</a:t>
            </a:r>
            <a:r>
              <a:rPr lang="sq-AL" dirty="0"/>
              <a:t> dhe të vendosë përqindjet që ata mendojnë se janë më të rëndësishme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Shembull</a:t>
            </a:r>
            <a:r>
              <a:rPr lang="en-US" dirty="0"/>
              <a:t>: </a:t>
            </a:r>
            <a:r>
              <a:rPr lang="pt-BR" dirty="0"/>
              <a:t>📌 40% Monitorim + 40% Përmirësim i vazhdueshëm + 20% Transparencë</a:t>
            </a:r>
          </a:p>
          <a:p>
            <a:endParaRPr lang="pt-BR" b="1" dirty="0"/>
          </a:p>
          <a:p>
            <a:r>
              <a:rPr lang="pt-BR" b="1" dirty="0"/>
              <a:t>Shembuj përbërësish</a:t>
            </a:r>
            <a:r>
              <a:rPr lang="pt-BR" dirty="0"/>
              <a:t>: Planifikim; Monitorim; Vlerësim; Standardizim; Përmirësim i vazhdueshëm; Mbledhje e të dhënave; Dokumentim i punës; Kontroll i proceseve; Raportim i rregullt; Zbatim i procedurave; Komunikim;Transparencë; Bashkëpunim; Motivim i stafit; Përfshirja e komunitetit.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972263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512692"/>
            <a:ext cx="8229600" cy="1143000"/>
          </a:xfrm>
        </p:spPr>
        <p:txBody>
          <a:bodyPr/>
          <a:lstStyle/>
          <a:p>
            <a:r>
              <a:rPr dirty="0" err="1"/>
              <a:t>Sigurimi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Cilësisë</a:t>
            </a:r>
            <a:endParaRPr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C085D-5D01-4E8B-BAB9-6C1AB9A14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9207" y="2143727"/>
            <a:ext cx="2935288" cy="792651"/>
          </a:xfrm>
        </p:spPr>
        <p:txBody>
          <a:bodyPr/>
          <a:lstStyle/>
          <a:p>
            <a:r>
              <a:rPr lang="en-US" dirty="0"/>
              <a:t>MANUALI</a:t>
            </a:r>
            <a:endParaRPr lang="sq-A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91ECA4-4151-4FAF-A592-6C0CEEDE23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4709" y="3077230"/>
            <a:ext cx="3670291" cy="3107669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err="1"/>
              <a:t>Planifikimi</a:t>
            </a:r>
            <a:endParaRPr lang="en-US" sz="2600" dirty="0"/>
          </a:p>
          <a:p>
            <a:r>
              <a:rPr lang="en-US" sz="2600" dirty="0" err="1"/>
              <a:t>Monitorimi</a:t>
            </a:r>
            <a:endParaRPr lang="en-US" sz="2600" dirty="0"/>
          </a:p>
          <a:p>
            <a:r>
              <a:rPr lang="en-US" sz="2600" dirty="0" err="1"/>
              <a:t>Vlerësimi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cilësisë</a:t>
            </a:r>
            <a:r>
              <a:rPr lang="en-US" sz="2600" dirty="0"/>
              <a:t> </a:t>
            </a:r>
            <a:r>
              <a:rPr lang="en-US" sz="2600" dirty="0" err="1"/>
              <a:t>së</a:t>
            </a:r>
            <a:r>
              <a:rPr lang="en-US" sz="2600" dirty="0"/>
              <a:t> </a:t>
            </a:r>
            <a:r>
              <a:rPr lang="en-US" sz="2600" dirty="0" err="1"/>
              <a:t>shërbimit</a:t>
            </a:r>
            <a:endParaRPr lang="en-US" sz="2600" dirty="0"/>
          </a:p>
          <a:p>
            <a:r>
              <a:rPr lang="en-US" sz="2600" dirty="0" err="1"/>
              <a:t>Komunikimi</a:t>
            </a:r>
            <a:r>
              <a:rPr lang="en-US" sz="2600" dirty="0"/>
              <a:t> dhe </a:t>
            </a:r>
            <a:r>
              <a:rPr lang="en-US" sz="2600" dirty="0" err="1"/>
              <a:t>transparenca</a:t>
            </a:r>
            <a:endParaRPr lang="en-US" sz="2600" dirty="0"/>
          </a:p>
          <a:p>
            <a:r>
              <a:rPr lang="en-US" sz="2600" dirty="0" err="1"/>
              <a:t>Përmirësimi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vazhdueshëm</a:t>
            </a:r>
            <a:endParaRPr lang="en-US" sz="2600" dirty="0"/>
          </a:p>
          <a:p>
            <a:r>
              <a:rPr lang="en-US" sz="2600" dirty="0" err="1"/>
              <a:t>Dokumentimi</a:t>
            </a:r>
            <a:r>
              <a:rPr lang="en-US" sz="2600" dirty="0"/>
              <a:t> </a:t>
            </a:r>
            <a:r>
              <a:rPr lang="en-US" sz="2600" dirty="0" err="1"/>
              <a:t>i</a:t>
            </a:r>
            <a:r>
              <a:rPr lang="en-US" sz="2600" dirty="0"/>
              <a:t> </a:t>
            </a:r>
            <a:r>
              <a:rPr lang="en-US" sz="2600" dirty="0" err="1"/>
              <a:t>punës</a:t>
            </a:r>
            <a:r>
              <a:rPr lang="en-US" sz="2600" dirty="0"/>
              <a:t> </a:t>
            </a:r>
            <a:r>
              <a:rPr lang="en-US" sz="2600" dirty="0" err="1"/>
              <a:t>së</a:t>
            </a:r>
            <a:r>
              <a:rPr lang="en-US" sz="2600" dirty="0"/>
              <a:t> NJZH</a:t>
            </a:r>
          </a:p>
          <a:p>
            <a:endParaRPr lang="sq-A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078B55E-90AE-472D-80CD-6D6B2618A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56700" y="2056467"/>
            <a:ext cx="3035300" cy="792651"/>
          </a:xfrm>
        </p:spPr>
        <p:txBody>
          <a:bodyPr/>
          <a:lstStyle/>
          <a:p>
            <a:r>
              <a:rPr lang="en-US" dirty="0"/>
              <a:t>RREGULLORE</a:t>
            </a:r>
            <a:endParaRPr lang="sq-A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D758DD-3D32-4CA6-ACF3-ABE818A3E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45500" y="3077230"/>
            <a:ext cx="3835401" cy="29401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Neni 15 – </a:t>
            </a:r>
            <a:r>
              <a:rPr lang="en-US" dirty="0" err="1"/>
              <a:t>Dokumentimi</a:t>
            </a:r>
            <a:endParaRPr lang="en-US" dirty="0"/>
          </a:p>
          <a:p>
            <a:r>
              <a:rPr lang="en-US" dirty="0"/>
              <a:t>Neni 16 – </a:t>
            </a:r>
            <a:r>
              <a:rPr lang="en-US" dirty="0" err="1"/>
              <a:t>Plani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njësisë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zhvillimi</a:t>
            </a:r>
            <a:endParaRPr lang="en-US" dirty="0"/>
          </a:p>
          <a:p>
            <a:r>
              <a:rPr lang="en-US" dirty="0"/>
              <a:t>Neni 17 – </a:t>
            </a:r>
            <a:r>
              <a:rPr lang="en-US" dirty="0" err="1"/>
              <a:t>Raportimi</a:t>
            </a:r>
            <a:endParaRPr lang="en-US" dirty="0"/>
          </a:p>
          <a:p>
            <a:r>
              <a:rPr lang="en-US" dirty="0"/>
              <a:t>Neni 18 – </a:t>
            </a:r>
            <a:r>
              <a:rPr lang="en-US" dirty="0" err="1"/>
              <a:t>Monitorimi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planit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NJZH</a:t>
            </a:r>
          </a:p>
          <a:p>
            <a:r>
              <a:rPr lang="en-US" dirty="0"/>
              <a:t>Neni 19  - </a:t>
            </a:r>
            <a:r>
              <a:rPr lang="en-US" dirty="0" err="1"/>
              <a:t>Vlerësimi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cilësisë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shërbimit</a:t>
            </a:r>
            <a:endParaRPr lang="sq-AL" dirty="0"/>
          </a:p>
        </p:txBody>
      </p:sp>
      <p:pic>
        <p:nvPicPr>
          <p:cNvPr id="13" name="Picture 12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E0265B71-0E27-4CF8-85A3-36AC56592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0" y="-12594"/>
            <a:ext cx="4027507" cy="51052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75" y="0"/>
            <a:ext cx="8229600" cy="1143000"/>
          </a:xfrm>
        </p:spPr>
        <p:txBody>
          <a:bodyPr/>
          <a:lstStyle/>
          <a:p>
            <a:r>
              <a:rPr dirty="0" err="1"/>
              <a:t>Sigurimi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Cilësisë</a:t>
            </a:r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CBEA96-D068-423F-AA8E-5452255A62FF}"/>
              </a:ext>
            </a:extLst>
          </p:cNvPr>
          <p:cNvSpPr txBox="1">
            <a:spLocks/>
          </p:cNvSpPr>
          <p:nvPr/>
        </p:nvSpPr>
        <p:spPr>
          <a:xfrm>
            <a:off x="355600" y="1034717"/>
            <a:ext cx="6604000" cy="54168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b="0" dirty="0"/>
              <a:t>Nenet 15-19 të rregullores ofrojnë një kornizë më formale dhe të përgjithshme mbi proceset e planifikimit, monitorimit dhe vlerësimit të cilësisë​.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b="0" dirty="0"/>
              <a:t>Manuali detajon metodologjinë dhe praktikat konkrete për secilin hap, duke përfshirë analizën e të dhënave, përdorimin e indikatorëve të matjes së cilësisë dhe mekanizmat e përmirësimit të vazhdueshëm​.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b="0" dirty="0"/>
              <a:t>Rregullorja përqendrohet te përgjegjësitë e raportimit dhe afatet e monitorimit, duke përmendur detyrimin për raportim tre mujor dhe vjetor, ndërsa manuali përfshin mënyrën e mbledhjes dhe analizës së të dhënave për të garantuar vendimmarrje të bazuar në prova​.</a:t>
            </a: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b="0" dirty="0"/>
              <a:t>Manuali përfshin gjithashtu strategji për transparencën dhe komunikimin me aktorët e jashtëm, duke siguruar që informacioni të jetë i qasshëm dhe i përdorur për përmirësime institucional.</a:t>
            </a:r>
          </a:p>
        </p:txBody>
      </p:sp>
      <p:pic>
        <p:nvPicPr>
          <p:cNvPr id="16" name="Picture 15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AA7E32C8-D414-4696-A0C8-9EC836746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6959600" y="611660"/>
            <a:ext cx="4723333" cy="598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9BEC1-17F8-4FAB-B276-9811C387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7" cy="684702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90B61-4DC1-4FF4-A23E-AE82D0799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596900"/>
            <a:ext cx="5308600" cy="5689600"/>
          </a:xfrm>
        </p:spPr>
        <p:txBody>
          <a:bodyPr>
            <a:normAutofit fontScale="70000" lnSpcReduction="20000"/>
          </a:bodyPr>
          <a:lstStyle/>
          <a:p>
            <a:endParaRPr lang="en-US" sz="4000" dirty="0"/>
          </a:p>
          <a:p>
            <a:r>
              <a:rPr lang="sq-AL" sz="4000" dirty="0"/>
              <a:t>Manuali i Njësisë së Zhvillimit ka një rëndësi thelbësore, pasi shërben si një udhëzues praktik për zbatimin e rregullave dhe funksioneve të njësisë, duke e bërë punën më të organizuar dhe efikase. </a:t>
            </a:r>
            <a:endParaRPr lang="en-US" sz="4000" dirty="0"/>
          </a:p>
          <a:p>
            <a:endParaRPr lang="en-US" sz="4000" dirty="0"/>
          </a:p>
          <a:p>
            <a:r>
              <a:rPr lang="sq-AL" sz="4000" dirty="0"/>
              <a:t>Ai ofron një qasje të detajuar mbi strukturën organizative, proceset e punës, përgjegjësitë e secilit anëtar dhe mënyrën e bashkëpunimit me aktorë të brendshëm dhe të jashtëm. </a:t>
            </a:r>
          </a:p>
          <a:p>
            <a:pPr lvl="1"/>
            <a:endParaRPr lang="sq-AL" sz="2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E04614-7BC6-4B3D-A624-A0BF74C6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899" y="1130255"/>
            <a:ext cx="1128098" cy="97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7175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229DE4-082E-41A5-8DBB-C059852AD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0" y="497226"/>
            <a:ext cx="5365430" cy="5863548"/>
          </a:xfrm>
          <a:prstGeom prst="rect">
            <a:avLst/>
          </a:prstGeom>
        </p:spPr>
      </p:pic>
      <p:pic>
        <p:nvPicPr>
          <p:cNvPr id="11" name="Picture 10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2FD6F30A-4D80-45D8-BB62-AD269B192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876300" y="578913"/>
            <a:ext cx="4027507" cy="51052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2800" y="274638"/>
            <a:ext cx="6959600" cy="1143000"/>
          </a:xfrm>
        </p:spPr>
        <p:txBody>
          <a:bodyPr>
            <a:normAutofit fontScale="90000"/>
          </a:bodyPr>
          <a:lstStyle/>
          <a:p>
            <a:r>
              <a:rPr lang="sq-AL" dirty="0"/>
              <a:t>Rëndësia dhe vlera e shtojcave të manualit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4900" y="1600200"/>
            <a:ext cx="8547100" cy="4983162"/>
          </a:xfrm>
        </p:spPr>
        <p:txBody>
          <a:bodyPr>
            <a:normAutofit fontScale="62500" lnSpcReduction="20000"/>
          </a:bodyPr>
          <a:lstStyle/>
          <a:p>
            <a:r>
              <a:rPr lang="sq-AL" dirty="0"/>
              <a:t>📌 Instrument</a:t>
            </a:r>
            <a:r>
              <a:rPr lang="en-US" dirty="0"/>
              <a:t>e</a:t>
            </a:r>
            <a:r>
              <a:rPr lang="sq-AL" dirty="0"/>
              <a:t> praktik</a:t>
            </a:r>
            <a:r>
              <a:rPr lang="en-US" dirty="0"/>
              <a:t>ë</a:t>
            </a:r>
            <a:r>
              <a:rPr lang="sq-AL" dirty="0"/>
              <a:t> dhe referencë konkrete</a:t>
            </a:r>
            <a:endParaRPr lang="en-US" dirty="0"/>
          </a:p>
          <a:p>
            <a:pPr lvl="1"/>
            <a:r>
              <a:rPr lang="sq-AL" dirty="0"/>
              <a:t>Siguron dokumente mbështetëse për zbatimin e funksioneve të njësisë.</a:t>
            </a:r>
            <a:endParaRPr lang="en-US" dirty="0"/>
          </a:p>
          <a:p>
            <a:pPr lvl="1"/>
            <a:endParaRPr lang="en-US" dirty="0"/>
          </a:p>
          <a:p>
            <a:r>
              <a:rPr lang="sq-AL" dirty="0"/>
              <a:t>📌 Standardizimi dhe unifikimi i proceseve</a:t>
            </a:r>
            <a:endParaRPr lang="en-US" dirty="0"/>
          </a:p>
          <a:p>
            <a:pPr lvl="1"/>
            <a:r>
              <a:rPr lang="sq-AL" dirty="0"/>
              <a:t>Përmban formatet e planeve, raporteve dhe formularëve të rëndësishëm.</a:t>
            </a:r>
            <a:endParaRPr lang="en-US" dirty="0"/>
          </a:p>
          <a:p>
            <a:pPr lvl="1"/>
            <a:r>
              <a:rPr lang="sq-AL" dirty="0"/>
              <a:t>Ndihmon në lehtësimin e dokumentimit dhe monitorimit të punës.</a:t>
            </a:r>
            <a:endParaRPr lang="en-US" dirty="0"/>
          </a:p>
          <a:p>
            <a:pPr lvl="1"/>
            <a:endParaRPr lang="en-US" dirty="0"/>
          </a:p>
          <a:p>
            <a:r>
              <a:rPr lang="sq-AL" dirty="0"/>
              <a:t>📌 Mbështetje për analizën dhe përmirësimin e cilësisë</a:t>
            </a:r>
            <a:endParaRPr lang="en-US" dirty="0"/>
          </a:p>
          <a:p>
            <a:pPr lvl="1"/>
            <a:r>
              <a:rPr lang="sq-AL" dirty="0"/>
              <a:t>Përfshin mjete për matjen e cilësisë së shërbimeve dhe vlerësimin e </a:t>
            </a:r>
            <a:r>
              <a:rPr lang="sq-AL" dirty="0" err="1"/>
              <a:t>performancës</a:t>
            </a:r>
            <a:r>
              <a:rPr lang="sq-AL" dirty="0"/>
              <a:t>.</a:t>
            </a:r>
            <a:endParaRPr lang="en-US" dirty="0"/>
          </a:p>
          <a:p>
            <a:pPr lvl="1"/>
            <a:r>
              <a:rPr lang="sq-AL" dirty="0"/>
              <a:t>Ofron udhëzime për vlerësime të bazuara në të dhëna.</a:t>
            </a:r>
            <a:endParaRPr lang="en-US" dirty="0"/>
          </a:p>
          <a:p>
            <a:pPr lvl="1"/>
            <a:endParaRPr lang="en-US" dirty="0"/>
          </a:p>
          <a:p>
            <a:r>
              <a:rPr lang="sq-AL" dirty="0"/>
              <a:t>📌 Sigurimi i qëndrueshmërisë dhe transparencës</a:t>
            </a:r>
            <a:endParaRPr lang="en-US" dirty="0"/>
          </a:p>
          <a:p>
            <a:pPr lvl="1"/>
            <a:r>
              <a:rPr lang="sq-AL" dirty="0"/>
              <a:t>Ndihmon në organizimin dhe ruajtjen e informacionit për përdorim të mëvonshëm.</a:t>
            </a:r>
            <a:endParaRPr lang="en-US" dirty="0"/>
          </a:p>
          <a:p>
            <a:pPr lvl="1"/>
            <a:r>
              <a:rPr lang="sq-AL" dirty="0"/>
              <a:t>Rrit efikasitetin e punës duke vendosur praktika të qarta dhe të strukturuara.</a:t>
            </a:r>
            <a:endParaRPr dirty="0"/>
          </a:p>
        </p:txBody>
      </p:sp>
      <p:pic>
        <p:nvPicPr>
          <p:cNvPr id="4" name="Picture 3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B2204557-A508-4011-8519-611B1686F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0" y="-12594"/>
            <a:ext cx="4027507" cy="51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05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B2204557-A508-4011-8519-611B1686F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0" y="-12594"/>
            <a:ext cx="4027507" cy="510529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0BC55A-736B-469C-BBCA-72C1FB2CD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832" y="1600201"/>
            <a:ext cx="6449568" cy="4525963"/>
          </a:xfrm>
        </p:spPr>
        <p:txBody>
          <a:bodyPr/>
          <a:lstStyle/>
          <a:p>
            <a:endParaRPr lang="en-US" dirty="0"/>
          </a:p>
          <a:p>
            <a:r>
              <a:rPr lang="sq-AL" b="1" dirty="0">
                <a:solidFill>
                  <a:schemeClr val="accent1">
                    <a:lumMod val="50000"/>
                  </a:schemeClr>
                </a:solidFill>
              </a:rPr>
              <a:t>Në një fjalë ose frazë të vetme, si do ta përshkruanit rëndësinë e këtij manuali për punën tuaj?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70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q-AL" dirty="0"/>
              <a:t>Përmbyllje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8100"/>
            <a:ext cx="7950200" cy="54482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q-AL" dirty="0"/>
              <a:t>✅ Udhëzues i plotë dhe praktik</a:t>
            </a:r>
            <a:endParaRPr lang="en-US" dirty="0"/>
          </a:p>
          <a:p>
            <a:pPr lvl="1"/>
            <a:r>
              <a:rPr lang="sq-AL" dirty="0"/>
              <a:t>Struktura e qartë për organizimin dhe funksionimin e Njësisë së Zhvillimit.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sq-AL" dirty="0"/>
              <a:t>✅ Forcon transparencën dhe efikasitetin</a:t>
            </a:r>
            <a:endParaRPr lang="en-US" dirty="0"/>
          </a:p>
          <a:p>
            <a:pPr lvl="1"/>
            <a:r>
              <a:rPr lang="sq-AL" dirty="0"/>
              <a:t>Standarde të unifikuara për planifikimin, raportimin dhe sigurimin e cilësisë.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sq-AL" dirty="0"/>
              <a:t>✅ Mbështet zhvillimin profesional</a:t>
            </a:r>
            <a:endParaRPr lang="en-US" dirty="0"/>
          </a:p>
          <a:p>
            <a:pPr lvl="1"/>
            <a:r>
              <a:rPr lang="sq-AL" dirty="0"/>
              <a:t>Siguron metodologji dhe mjete për përmirësim të vazhdueshëm.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sq-AL" dirty="0"/>
              <a:t>✅ Lehtëson zbatimin e politikave të AFP-së</a:t>
            </a:r>
            <a:endParaRPr lang="en-US" dirty="0"/>
          </a:p>
          <a:p>
            <a:pPr lvl="1"/>
            <a:r>
              <a:rPr lang="sq-AL" dirty="0"/>
              <a:t>Harmonizon funksionet e njësisë me objektivat institucionale.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sq-AL" dirty="0"/>
              <a:t>✅ Bazë për rritjen e cilësisë dhe bashkëpunimeve</a:t>
            </a:r>
            <a:endParaRPr lang="en-US" dirty="0"/>
          </a:p>
          <a:p>
            <a:pPr lvl="1"/>
            <a:r>
              <a:rPr lang="sq-AL" dirty="0"/>
              <a:t>Ndihmon në forcimin e lidhjeve me aktorët e jashtëm dhe partnerët strategjikë.</a:t>
            </a:r>
            <a:endParaRPr dirty="0"/>
          </a:p>
        </p:txBody>
      </p:sp>
      <p:pic>
        <p:nvPicPr>
          <p:cNvPr id="4" name="Picture 3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8731BC19-43F6-43B9-AAA9-F3338C577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8255000" y="0"/>
            <a:ext cx="4027507" cy="510529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F6A9C-B2B3-44F9-9DC3-8182E8CD9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987550"/>
            <a:ext cx="5702299" cy="2698750"/>
          </a:xfrm>
        </p:spPr>
        <p:txBody>
          <a:bodyPr>
            <a:noAutofit/>
          </a:bodyPr>
          <a:lstStyle/>
          <a:p>
            <a:r>
              <a:rPr lang="en-US" sz="4200" dirty="0" err="1"/>
              <a:t>Faleminderit</a:t>
            </a:r>
            <a:r>
              <a:rPr lang="en-US" sz="4200" dirty="0"/>
              <a:t>!</a:t>
            </a:r>
          </a:p>
          <a:p>
            <a:endParaRPr lang="en-US" sz="4200" dirty="0"/>
          </a:p>
          <a:p>
            <a:r>
              <a:rPr lang="en-US" sz="4200" dirty="0" err="1"/>
              <a:t>Pyetje</a:t>
            </a:r>
            <a:r>
              <a:rPr lang="en-US" sz="4200" dirty="0"/>
              <a:t> dhe </a:t>
            </a:r>
            <a:r>
              <a:rPr lang="en-US" sz="4200" dirty="0" err="1"/>
              <a:t>diskutime</a:t>
            </a:r>
            <a:r>
              <a:rPr lang="en-US" sz="4200" dirty="0"/>
              <a:t>?</a:t>
            </a:r>
            <a:endParaRPr lang="sq-AL" sz="4200" dirty="0"/>
          </a:p>
        </p:txBody>
      </p:sp>
      <p:pic>
        <p:nvPicPr>
          <p:cNvPr id="4" name="Picture 3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C33ECF4A-2CE6-41B7-94FB-8917178E1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r="-1" b="-1"/>
          <a:stretch/>
        </p:blipFill>
        <p:spPr>
          <a:xfrm>
            <a:off x="6527800" y="419206"/>
            <a:ext cx="4027507" cy="51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0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B9BEC1-17F8-4FAB-B276-9811C387F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7" cy="684702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90B61-4DC1-4FF4-A23E-AE82D0799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596900"/>
            <a:ext cx="5308600" cy="5689600"/>
          </a:xfrm>
        </p:spPr>
        <p:txBody>
          <a:bodyPr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sq-AL" sz="3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ërmes</a:t>
            </a:r>
            <a:r>
              <a:rPr kumimoji="0" lang="sq-AL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strategjive konkrete dhe udhëzimeve praktike, manuali ndihmon në zhvillimin profesional të stafit, forcimin e lidhjeve me bizneset dhe rritjen e cilësisë së shërbimeve të ofruara nga institucionet e Arsimit dhe Formimit Profesional (AFP). 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sq-AL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Në këtë mënyrë, ai luan një rol kyç në sigurimin e një mjedisi pune të strukturuar, të qëndrueshëm dhe të orientuar drejt përmirësimit të vazhdueshëm.</a:t>
            </a:r>
          </a:p>
          <a:p>
            <a:pPr lvl="1"/>
            <a:endParaRPr lang="sq-AL" sz="29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E04614-7BC6-4B3D-A624-A0BF74C6C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899" y="1130255"/>
            <a:ext cx="1128098" cy="97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7350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90B61-4DC1-4FF4-A23E-AE82D0799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700" y="438150"/>
            <a:ext cx="5435600" cy="59817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b="1" dirty="0" err="1"/>
              <a:t>Përmbajtja</a:t>
            </a:r>
            <a:endParaRPr lang="en-US" sz="3800" b="1" dirty="0"/>
          </a:p>
          <a:p>
            <a:pPr lvl="1"/>
            <a:r>
              <a:rPr lang="en-US" sz="2900" dirty="0" err="1"/>
              <a:t>Parimet</a:t>
            </a:r>
            <a:r>
              <a:rPr lang="en-US" sz="2900" dirty="0"/>
              <a:t> e </a:t>
            </a:r>
            <a:r>
              <a:rPr lang="en-US" sz="2900" dirty="0" err="1"/>
              <a:t>punës</a:t>
            </a:r>
            <a:endParaRPr lang="en-US" sz="2900" dirty="0"/>
          </a:p>
          <a:p>
            <a:pPr lvl="1"/>
            <a:r>
              <a:rPr lang="en-US" sz="2900" dirty="0" err="1"/>
              <a:t>Struktura</a:t>
            </a:r>
            <a:r>
              <a:rPr lang="en-US" sz="2900" dirty="0"/>
              <a:t> </a:t>
            </a:r>
            <a:r>
              <a:rPr lang="en-US" sz="2900" dirty="0" err="1"/>
              <a:t>organizative</a:t>
            </a:r>
            <a:r>
              <a:rPr lang="en-US" sz="2900" dirty="0"/>
              <a:t> dhe </a:t>
            </a:r>
            <a:r>
              <a:rPr lang="en-US" sz="2900" dirty="0" err="1"/>
              <a:t>funksionet</a:t>
            </a:r>
            <a:r>
              <a:rPr lang="en-US" sz="2900" dirty="0"/>
              <a:t> e </a:t>
            </a:r>
            <a:r>
              <a:rPr lang="en-US" sz="2900" dirty="0" err="1"/>
              <a:t>njësisë</a:t>
            </a:r>
            <a:r>
              <a:rPr lang="en-US" sz="2900" dirty="0"/>
              <a:t> </a:t>
            </a:r>
            <a:r>
              <a:rPr lang="en-US" sz="2900" dirty="0" err="1"/>
              <a:t>së</a:t>
            </a:r>
            <a:r>
              <a:rPr lang="en-US" sz="2900" dirty="0"/>
              <a:t> </a:t>
            </a:r>
            <a:r>
              <a:rPr lang="en-US" sz="2900" dirty="0" err="1"/>
              <a:t>zhvillimit</a:t>
            </a:r>
            <a:endParaRPr lang="en-US" sz="2900" dirty="0"/>
          </a:p>
          <a:p>
            <a:pPr lvl="1"/>
            <a:r>
              <a:rPr lang="en-US" sz="2900" dirty="0" err="1"/>
              <a:t>Marrja</a:t>
            </a:r>
            <a:r>
              <a:rPr lang="en-US" sz="2900" dirty="0"/>
              <a:t> dhe </a:t>
            </a:r>
            <a:r>
              <a:rPr lang="en-US" sz="2900" dirty="0" err="1"/>
              <a:t>kalimi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detyrave</a:t>
            </a:r>
            <a:endParaRPr lang="en-US" sz="2900" dirty="0"/>
          </a:p>
          <a:p>
            <a:pPr lvl="1"/>
            <a:r>
              <a:rPr lang="en-US" sz="2900" dirty="0" err="1"/>
              <a:t>Rolet</a:t>
            </a:r>
            <a:r>
              <a:rPr lang="en-US" sz="2900" dirty="0"/>
              <a:t> dhe </a:t>
            </a:r>
            <a:r>
              <a:rPr lang="en-US" sz="2900" dirty="0" err="1"/>
              <a:t>pëgjegjësitë</a:t>
            </a:r>
            <a:endParaRPr lang="en-US" sz="2900" dirty="0"/>
          </a:p>
          <a:p>
            <a:pPr lvl="2"/>
            <a:r>
              <a:rPr lang="en-US" sz="2900" dirty="0" err="1"/>
              <a:t>Përshkrimi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rolit</a:t>
            </a:r>
            <a:endParaRPr lang="en-US" sz="2900" dirty="0"/>
          </a:p>
          <a:p>
            <a:pPr lvl="2"/>
            <a:r>
              <a:rPr lang="en-US" sz="2900" dirty="0" err="1"/>
              <a:t>Kompetencat</a:t>
            </a:r>
            <a:r>
              <a:rPr lang="en-US" sz="2900" dirty="0"/>
              <a:t> dhe </a:t>
            </a:r>
            <a:r>
              <a:rPr lang="en-US" sz="2900" dirty="0" err="1"/>
              <a:t>kufizimet</a:t>
            </a:r>
            <a:endParaRPr lang="en-US" sz="2900" dirty="0"/>
          </a:p>
          <a:p>
            <a:pPr lvl="2"/>
            <a:r>
              <a:rPr lang="en-US" sz="2900" dirty="0" err="1"/>
              <a:t>Ndërlidhja</a:t>
            </a:r>
            <a:r>
              <a:rPr lang="en-US" sz="2900" dirty="0"/>
              <a:t> me </a:t>
            </a:r>
            <a:r>
              <a:rPr lang="en-US" sz="2900" dirty="0" err="1"/>
              <a:t>të</a:t>
            </a:r>
            <a:r>
              <a:rPr lang="en-US" sz="2900" dirty="0"/>
              <a:t> </a:t>
            </a:r>
            <a:r>
              <a:rPr lang="en-US" sz="2900" dirty="0" err="1"/>
              <a:t>tjerët</a:t>
            </a:r>
            <a:endParaRPr lang="en-US" sz="2900" dirty="0"/>
          </a:p>
          <a:p>
            <a:pPr lvl="2"/>
            <a:r>
              <a:rPr lang="en-US" sz="2900" dirty="0" err="1"/>
              <a:t>Raportimi</a:t>
            </a:r>
            <a:endParaRPr lang="en-US" sz="2900" dirty="0"/>
          </a:p>
          <a:p>
            <a:pPr lvl="1"/>
            <a:r>
              <a:rPr lang="en-US" sz="2900" dirty="0" err="1"/>
              <a:t>Sigurimi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cilësisë</a:t>
            </a:r>
            <a:endParaRPr lang="en-US" sz="2900" dirty="0"/>
          </a:p>
          <a:p>
            <a:pPr lvl="2"/>
            <a:r>
              <a:rPr lang="en-US" sz="2900" dirty="0" err="1"/>
              <a:t>Planifikimi</a:t>
            </a:r>
            <a:endParaRPr lang="en-US" sz="2900" dirty="0"/>
          </a:p>
          <a:p>
            <a:pPr lvl="2"/>
            <a:r>
              <a:rPr lang="en-US" sz="2900" dirty="0" err="1"/>
              <a:t>Monitorimi</a:t>
            </a:r>
            <a:endParaRPr lang="en-US" sz="2900" dirty="0"/>
          </a:p>
          <a:p>
            <a:pPr lvl="2"/>
            <a:r>
              <a:rPr lang="en-US" sz="2900" dirty="0" err="1"/>
              <a:t>Vlerësimi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cilësisë</a:t>
            </a:r>
            <a:r>
              <a:rPr lang="en-US" sz="2900" dirty="0"/>
              <a:t> </a:t>
            </a:r>
            <a:r>
              <a:rPr lang="en-US" sz="2900" dirty="0" err="1"/>
              <a:t>së</a:t>
            </a:r>
            <a:r>
              <a:rPr lang="en-US" sz="2900" dirty="0"/>
              <a:t> </a:t>
            </a:r>
            <a:r>
              <a:rPr lang="en-US" sz="2900" dirty="0" err="1"/>
              <a:t>shërbimit</a:t>
            </a:r>
            <a:endParaRPr lang="en-US" sz="2900" dirty="0"/>
          </a:p>
          <a:p>
            <a:pPr lvl="2"/>
            <a:r>
              <a:rPr lang="en-US" sz="2900" dirty="0" err="1"/>
              <a:t>Komunikimi</a:t>
            </a:r>
            <a:r>
              <a:rPr lang="en-US" sz="2900" dirty="0"/>
              <a:t> dhe </a:t>
            </a:r>
            <a:r>
              <a:rPr lang="en-US" sz="2900" dirty="0" err="1"/>
              <a:t>transparenca</a:t>
            </a:r>
            <a:endParaRPr lang="en-US" sz="2900" dirty="0"/>
          </a:p>
          <a:p>
            <a:pPr lvl="2"/>
            <a:r>
              <a:rPr lang="en-US" sz="2900" dirty="0" err="1"/>
              <a:t>Përmirësimi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vazhdueshëm</a:t>
            </a:r>
            <a:endParaRPr lang="en-US" sz="2900" dirty="0"/>
          </a:p>
          <a:p>
            <a:pPr lvl="2"/>
            <a:r>
              <a:rPr lang="en-US" sz="2900" dirty="0" err="1"/>
              <a:t>Dokumentimi</a:t>
            </a:r>
            <a:r>
              <a:rPr lang="en-US" sz="2900" dirty="0"/>
              <a:t> </a:t>
            </a:r>
            <a:r>
              <a:rPr lang="en-US" sz="2900" dirty="0" err="1"/>
              <a:t>i</a:t>
            </a:r>
            <a:r>
              <a:rPr lang="en-US" sz="2900" dirty="0"/>
              <a:t> </a:t>
            </a:r>
            <a:r>
              <a:rPr lang="en-US" sz="2900" dirty="0" err="1"/>
              <a:t>punës</a:t>
            </a:r>
            <a:r>
              <a:rPr lang="en-US" sz="2900" dirty="0"/>
              <a:t> </a:t>
            </a:r>
            <a:r>
              <a:rPr lang="en-US" sz="2900" dirty="0" err="1"/>
              <a:t>së</a:t>
            </a:r>
            <a:r>
              <a:rPr lang="en-US" sz="2900" dirty="0"/>
              <a:t> NJZH</a:t>
            </a:r>
          </a:p>
          <a:p>
            <a:pPr lvl="1"/>
            <a:r>
              <a:rPr lang="en-US" sz="2900" dirty="0" err="1"/>
              <a:t>Shtojca</a:t>
            </a:r>
            <a:endParaRPr lang="sq-AL" sz="2900" dirty="0"/>
          </a:p>
        </p:txBody>
      </p:sp>
      <p:pic>
        <p:nvPicPr>
          <p:cNvPr id="12" name="Content Placeholder 6" descr="A close-up of a book cover&#10;&#10;Description automatically generated">
            <a:extLst>
              <a:ext uri="{FF2B5EF4-FFF2-40B4-BE49-F238E27FC236}">
                <a16:creationId xmlns:a16="http://schemas.microsoft.com/office/drawing/2014/main" id="{A2F2E4B1-FD3F-41FB-B72A-7ACC24CD6D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-3"/>
          <a:stretch/>
        </p:blipFill>
        <p:spPr>
          <a:xfrm>
            <a:off x="7391400" y="-7978"/>
            <a:ext cx="4800600" cy="686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0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53542-FB56-4061-80EA-ED27493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6" y="1676400"/>
            <a:ext cx="4690534" cy="4625008"/>
          </a:xfrm>
        </p:spPr>
        <p:txBody>
          <a:bodyPr/>
          <a:lstStyle/>
          <a:p>
            <a:pPr marL="0" indent="0" algn="ctr">
              <a:buNone/>
            </a:pPr>
            <a:r>
              <a:rPr lang="sq-AL" b="1" dirty="0">
                <a:solidFill>
                  <a:schemeClr val="accent1">
                    <a:lumMod val="50000"/>
                  </a:schemeClr>
                </a:solidFill>
              </a:rPr>
              <a:t>"Nëse si përgjegjës i njësisë së zhvillimit do të kishit një superfuqi, cila do të ishte dhe pse?“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A person and person working on a cutting board&#10;&#10;Description automatically generated">
            <a:extLst>
              <a:ext uri="{FF2B5EF4-FFF2-40B4-BE49-F238E27FC236}">
                <a16:creationId xmlns:a16="http://schemas.microsoft.com/office/drawing/2014/main" id="{44988568-1CDD-49C4-877F-1D55D66C9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r="2" b="1"/>
          <a:stretch/>
        </p:blipFill>
        <p:spPr>
          <a:xfrm>
            <a:off x="477714" y="504316"/>
            <a:ext cx="4907086" cy="610189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5377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365F54-6109-4A9E-B7E8-9868C9FCB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404" y="4368799"/>
            <a:ext cx="5877982" cy="2502443"/>
          </a:xfrm>
        </p:spPr>
        <p:txBody>
          <a:bodyPr/>
          <a:lstStyle/>
          <a:p>
            <a:r>
              <a:rPr lang="en-US" dirty="0" err="1"/>
              <a:t>Rregullorja</a:t>
            </a:r>
            <a:r>
              <a:rPr lang="en-US" dirty="0"/>
              <a:t> k</a:t>
            </a:r>
            <a:r>
              <a:rPr lang="sq-AL" dirty="0"/>
              <a:t>a një karakter ligjor dhe rregullator, duke përcaktuar detyrat dhe funksionet e njësisë në mënyrë të përgjithshme. Ajo siguron një bazë normative për funksionimin e njësisë në përputhje me ligjet dhe aktet nënligjore</a:t>
            </a:r>
            <a:r>
              <a:rPr lang="en-US" dirty="0"/>
              <a:t>.</a:t>
            </a:r>
            <a:endParaRPr lang="sq-A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E00524-F3F3-47F0-989C-DCEEBE385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5" y="4368799"/>
            <a:ext cx="6021386" cy="2489201"/>
          </a:xfrm>
        </p:spPr>
        <p:txBody>
          <a:bodyPr/>
          <a:lstStyle/>
          <a:p>
            <a:r>
              <a:rPr lang="en-US" dirty="0" err="1"/>
              <a:t>Manuali</a:t>
            </a:r>
            <a:r>
              <a:rPr lang="en-US" dirty="0"/>
              <a:t> k</a:t>
            </a:r>
            <a:r>
              <a:rPr lang="sq-AL" dirty="0"/>
              <a:t>a një qasje praktike dhe udhëzuese. </a:t>
            </a:r>
            <a:endParaRPr lang="en-US" dirty="0"/>
          </a:p>
          <a:p>
            <a:r>
              <a:rPr lang="sq-AL" dirty="0"/>
              <a:t>Ai shpjegon në detaje proceset dhe hapat konkretë për zbatimin e detyrave të përcaktuara në rregullore.</a:t>
            </a:r>
          </a:p>
        </p:txBody>
      </p:sp>
      <p:pic>
        <p:nvPicPr>
          <p:cNvPr id="12" name="Picture 11" descr="A close-up of a book cover&#10;&#10;Description automatically generated">
            <a:extLst>
              <a:ext uri="{FF2B5EF4-FFF2-40B4-BE49-F238E27FC236}">
                <a16:creationId xmlns:a16="http://schemas.microsoft.com/office/drawing/2014/main" id="{E13DA3B0-B32E-4418-B1F3-9392367B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-3"/>
          <a:stretch/>
        </p:blipFill>
        <p:spPr>
          <a:xfrm>
            <a:off x="7408015" y="-1"/>
            <a:ext cx="3056785" cy="4368800"/>
          </a:xfrm>
          <a:prstGeom prst="rect">
            <a:avLst/>
          </a:prstGeom>
        </p:spPr>
      </p:pic>
      <p:pic>
        <p:nvPicPr>
          <p:cNvPr id="13" name="Picture 12" descr="A close-up of a machine&#10;&#10;Description automatically generated">
            <a:extLst>
              <a:ext uri="{FF2B5EF4-FFF2-40B4-BE49-F238E27FC236}">
                <a16:creationId xmlns:a16="http://schemas.microsoft.com/office/drawing/2014/main" id="{387D7593-D8ED-4786-8091-2023F959A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1422" b="-3"/>
          <a:stretch/>
        </p:blipFill>
        <p:spPr>
          <a:xfrm>
            <a:off x="1135061" y="0"/>
            <a:ext cx="305678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5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365F54-6109-4A9E-B7E8-9868C9FCB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404" y="4368799"/>
            <a:ext cx="5877982" cy="2502443"/>
          </a:xfrm>
        </p:spPr>
        <p:txBody>
          <a:bodyPr/>
          <a:lstStyle/>
          <a:p>
            <a:r>
              <a:rPr lang="en-US" dirty="0" err="1"/>
              <a:t>Rregullorja</a:t>
            </a:r>
            <a:r>
              <a:rPr lang="en-US" dirty="0"/>
              <a:t> p</a:t>
            </a:r>
            <a:r>
              <a:rPr lang="sq-AL" dirty="0" err="1"/>
              <a:t>ërcakton</a:t>
            </a:r>
            <a:r>
              <a:rPr lang="sq-AL" dirty="0"/>
              <a:t> përbërjen e njësisë dhe funksionet e saj kryesore, por pa dhënë detaje mbi rolet specifike të anëtarëve</a:t>
            </a:r>
            <a:r>
              <a:rPr lang="en-US" dirty="0"/>
              <a:t>.</a:t>
            </a:r>
            <a:endParaRPr lang="sq-A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E00524-F3F3-47F0-989C-DCEEBE385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5" y="4368799"/>
            <a:ext cx="6021386" cy="2489201"/>
          </a:xfrm>
        </p:spPr>
        <p:txBody>
          <a:bodyPr/>
          <a:lstStyle/>
          <a:p>
            <a:r>
              <a:rPr lang="en-US" dirty="0" err="1"/>
              <a:t>Manuali</a:t>
            </a:r>
            <a:r>
              <a:rPr lang="en-US" dirty="0"/>
              <a:t> d</a:t>
            </a:r>
            <a:r>
              <a:rPr lang="sq-AL" dirty="0" err="1"/>
              <a:t>etajon</a:t>
            </a:r>
            <a:r>
              <a:rPr lang="sq-AL" dirty="0"/>
              <a:t> në mënyrë të hollësishme strukturën organizative, duke përshkruar në mënyrë të qartë rolet e përgjegjësit të njësisë dhe koordinatorëve të ndryshëm</a:t>
            </a:r>
            <a:r>
              <a:rPr lang="en-US" dirty="0"/>
              <a:t>.</a:t>
            </a:r>
            <a:endParaRPr lang="sq-AL" dirty="0"/>
          </a:p>
        </p:txBody>
      </p:sp>
      <p:pic>
        <p:nvPicPr>
          <p:cNvPr id="12" name="Picture 11" descr="A close-up of a book cover&#10;&#10;Description automatically generated">
            <a:extLst>
              <a:ext uri="{FF2B5EF4-FFF2-40B4-BE49-F238E27FC236}">
                <a16:creationId xmlns:a16="http://schemas.microsoft.com/office/drawing/2014/main" id="{E13DA3B0-B32E-4418-B1F3-9392367B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-3"/>
          <a:stretch/>
        </p:blipFill>
        <p:spPr>
          <a:xfrm>
            <a:off x="7408015" y="-1"/>
            <a:ext cx="3056785" cy="4368800"/>
          </a:xfrm>
          <a:prstGeom prst="rect">
            <a:avLst/>
          </a:prstGeom>
        </p:spPr>
      </p:pic>
      <p:pic>
        <p:nvPicPr>
          <p:cNvPr id="13" name="Picture 12" descr="A close-up of a machine&#10;&#10;Description automatically generated">
            <a:extLst>
              <a:ext uri="{FF2B5EF4-FFF2-40B4-BE49-F238E27FC236}">
                <a16:creationId xmlns:a16="http://schemas.microsoft.com/office/drawing/2014/main" id="{387D7593-D8ED-4786-8091-2023F959A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1422" b="-3"/>
          <a:stretch/>
        </p:blipFill>
        <p:spPr>
          <a:xfrm>
            <a:off x="1135061" y="0"/>
            <a:ext cx="305678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6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365F54-6109-4A9E-B7E8-9868C9FCB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404" y="4368799"/>
            <a:ext cx="5877982" cy="2502443"/>
          </a:xfrm>
        </p:spPr>
        <p:txBody>
          <a:bodyPr/>
          <a:lstStyle/>
          <a:p>
            <a:r>
              <a:rPr lang="en-US" dirty="0" err="1"/>
              <a:t>Rregullorja</a:t>
            </a:r>
            <a:r>
              <a:rPr lang="en-US" dirty="0"/>
              <a:t> p</a:t>
            </a:r>
            <a:r>
              <a:rPr lang="sq-AL" dirty="0" err="1"/>
              <a:t>ërcakton</a:t>
            </a:r>
            <a:r>
              <a:rPr lang="sq-AL" dirty="0"/>
              <a:t> që njësia e zhvillimit duhet të raportojë periodikisht mbi aktivitetet e saj, por nuk përcakton formate specifike të raportimit</a:t>
            </a:r>
            <a:r>
              <a:rPr lang="en-US" dirty="0"/>
              <a:t>.</a:t>
            </a:r>
            <a:endParaRPr lang="sq-AL" dirty="0"/>
          </a:p>
          <a:p>
            <a:endParaRPr lang="sq-A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E00524-F3F3-47F0-989C-DCEEBE385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5" y="4368799"/>
            <a:ext cx="6021386" cy="2489201"/>
          </a:xfrm>
        </p:spPr>
        <p:txBody>
          <a:bodyPr/>
          <a:lstStyle/>
          <a:p>
            <a:r>
              <a:rPr lang="en-US" dirty="0" err="1"/>
              <a:t>Manuali</a:t>
            </a:r>
            <a:r>
              <a:rPr lang="en-US" dirty="0"/>
              <a:t> p</a:t>
            </a:r>
            <a:r>
              <a:rPr lang="sq-AL" dirty="0" err="1"/>
              <a:t>ërmban</a:t>
            </a:r>
            <a:r>
              <a:rPr lang="sq-AL" dirty="0"/>
              <a:t> udhëzime të qarta mbi raportimin, duke përfshirë formatin e raporteve tremujore dhe vjetore, treguesit e </a:t>
            </a:r>
            <a:r>
              <a:rPr lang="sq-AL" dirty="0" err="1"/>
              <a:t>performancës</a:t>
            </a:r>
            <a:r>
              <a:rPr lang="sq-AL" dirty="0"/>
              <a:t>, dhe metodologjinë për vlerësimin e cilësisë së shërbimeve</a:t>
            </a:r>
            <a:r>
              <a:rPr lang="en-US" dirty="0"/>
              <a:t>.</a:t>
            </a:r>
            <a:endParaRPr lang="sq-AL" dirty="0"/>
          </a:p>
          <a:p>
            <a:endParaRPr lang="sq-AL" dirty="0"/>
          </a:p>
        </p:txBody>
      </p:sp>
      <p:pic>
        <p:nvPicPr>
          <p:cNvPr id="12" name="Picture 11" descr="A close-up of a book cover&#10;&#10;Description automatically generated">
            <a:extLst>
              <a:ext uri="{FF2B5EF4-FFF2-40B4-BE49-F238E27FC236}">
                <a16:creationId xmlns:a16="http://schemas.microsoft.com/office/drawing/2014/main" id="{E13DA3B0-B32E-4418-B1F3-9392367B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-3"/>
          <a:stretch/>
        </p:blipFill>
        <p:spPr>
          <a:xfrm>
            <a:off x="7408015" y="-1"/>
            <a:ext cx="3056785" cy="4368800"/>
          </a:xfrm>
          <a:prstGeom prst="rect">
            <a:avLst/>
          </a:prstGeom>
        </p:spPr>
      </p:pic>
      <p:pic>
        <p:nvPicPr>
          <p:cNvPr id="13" name="Picture 12" descr="A close-up of a machine&#10;&#10;Description automatically generated">
            <a:extLst>
              <a:ext uri="{FF2B5EF4-FFF2-40B4-BE49-F238E27FC236}">
                <a16:creationId xmlns:a16="http://schemas.microsoft.com/office/drawing/2014/main" id="{387D7593-D8ED-4786-8091-2023F959A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1422" b="-3"/>
          <a:stretch/>
        </p:blipFill>
        <p:spPr>
          <a:xfrm>
            <a:off x="1135061" y="0"/>
            <a:ext cx="305678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1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B365F54-6109-4A9E-B7E8-9868C9FCB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3404" y="4368799"/>
            <a:ext cx="5877982" cy="2502443"/>
          </a:xfrm>
        </p:spPr>
        <p:txBody>
          <a:bodyPr/>
          <a:lstStyle/>
          <a:p>
            <a:r>
              <a:rPr lang="sq-AL" dirty="0"/>
              <a:t>Rregullorja është një dokument më rigid, pasi përcakton kornizën ligjore që duhet të ndiqet nga të gjithë ofruesit e AFP-së</a:t>
            </a:r>
            <a:r>
              <a:rPr lang="en-US" dirty="0"/>
              <a:t>.</a:t>
            </a:r>
            <a:endParaRPr lang="sq-AL" dirty="0"/>
          </a:p>
          <a:p>
            <a:endParaRPr lang="sq-AL" dirty="0"/>
          </a:p>
          <a:p>
            <a:endParaRPr lang="sq-AL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EE00524-F3F3-47F0-989C-DCEEBE3851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5" y="4368799"/>
            <a:ext cx="6021386" cy="2489201"/>
          </a:xfrm>
        </p:spPr>
        <p:txBody>
          <a:bodyPr/>
          <a:lstStyle/>
          <a:p>
            <a:r>
              <a:rPr lang="sq-AL" dirty="0"/>
              <a:t>Manuali është më </a:t>
            </a:r>
            <a:r>
              <a:rPr lang="sq-AL" dirty="0" err="1"/>
              <a:t>fleksibël</a:t>
            </a:r>
            <a:r>
              <a:rPr lang="sq-AL" dirty="0"/>
              <a:t> dhe i përshtatur për nevoja praktike, duke ofruar mundësi për adaptim sipas rrethanave specifike të institucionit.</a:t>
            </a:r>
          </a:p>
          <a:p>
            <a:pPr marL="0" indent="0">
              <a:buNone/>
            </a:pPr>
            <a:endParaRPr lang="sq-AL" dirty="0"/>
          </a:p>
        </p:txBody>
      </p:sp>
      <p:pic>
        <p:nvPicPr>
          <p:cNvPr id="12" name="Picture 11" descr="A close-up of a book cover&#10;&#10;Description automatically generated">
            <a:extLst>
              <a:ext uri="{FF2B5EF4-FFF2-40B4-BE49-F238E27FC236}">
                <a16:creationId xmlns:a16="http://schemas.microsoft.com/office/drawing/2014/main" id="{E13DA3B0-B32E-4418-B1F3-9392367B0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2" b="-3"/>
          <a:stretch/>
        </p:blipFill>
        <p:spPr>
          <a:xfrm>
            <a:off x="7408015" y="-1"/>
            <a:ext cx="3056785" cy="4368800"/>
          </a:xfrm>
          <a:prstGeom prst="rect">
            <a:avLst/>
          </a:prstGeom>
        </p:spPr>
      </p:pic>
      <p:pic>
        <p:nvPicPr>
          <p:cNvPr id="13" name="Picture 12" descr="A close-up of a machine&#10;&#10;Description automatically generated">
            <a:extLst>
              <a:ext uri="{FF2B5EF4-FFF2-40B4-BE49-F238E27FC236}">
                <a16:creationId xmlns:a16="http://schemas.microsoft.com/office/drawing/2014/main" id="{387D7593-D8ED-4786-8091-2023F959A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r="1422" b="-3"/>
          <a:stretch/>
        </p:blipFill>
        <p:spPr>
          <a:xfrm>
            <a:off x="1135061" y="0"/>
            <a:ext cx="305678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5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1036</Words>
  <Application>Microsoft Office PowerPoint</Application>
  <PresentationFormat>Widescreen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DETYRAT DHE PËRGJEGJËSITË</vt:lpstr>
      <vt:lpstr>PowerPoint Presentation</vt:lpstr>
      <vt:lpstr>PowerPoint Presentation</vt:lpstr>
      <vt:lpstr>PowerPoint Presentation</vt:lpstr>
      <vt:lpstr>PowerPoint Presentation</vt:lpstr>
      <vt:lpstr>Sigurimi i Cilësisë</vt:lpstr>
      <vt:lpstr>Sigurimi i Cilësisë</vt:lpstr>
      <vt:lpstr>Sigurimi i Cilësisë</vt:lpstr>
      <vt:lpstr>PowerPoint Presentation</vt:lpstr>
      <vt:lpstr>Rëndësia dhe vlera e shtojcave të manualit</vt:lpstr>
      <vt:lpstr>PowerPoint Presentation</vt:lpstr>
      <vt:lpstr>Përmbyllje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Organizimi dhe Funksionimi i Njësisë së Zhvillimit</dc:title>
  <dc:subject/>
  <dc:creator/>
  <cp:keywords/>
  <dc:description>generated using python-pptx</dc:description>
  <cp:lastModifiedBy>Lediana Xhakollari</cp:lastModifiedBy>
  <cp:revision>27</cp:revision>
  <dcterms:created xsi:type="dcterms:W3CDTF">2013-01-27T09:14:16Z</dcterms:created>
  <dcterms:modified xsi:type="dcterms:W3CDTF">2025-03-01T19:13:12Z</dcterms:modified>
  <cp:category/>
</cp:coreProperties>
</file>