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4" r:id="rId4"/>
    <p:sldId id="261" r:id="rId5"/>
    <p:sldId id="308" r:id="rId6"/>
    <p:sldId id="294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295" r:id="rId15"/>
    <p:sldId id="296" r:id="rId16"/>
    <p:sldId id="309" r:id="rId17"/>
    <p:sldId id="310" r:id="rId18"/>
    <p:sldId id="306" r:id="rId19"/>
    <p:sldId id="297" r:id="rId20"/>
    <p:sldId id="26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0" autoAdjust="0"/>
    <p:restoredTop sz="87843" autoAdjust="0"/>
  </p:normalViewPr>
  <p:slideViewPr>
    <p:cSldViewPr snapToGrid="0">
      <p:cViewPr varScale="1">
        <p:scale>
          <a:sx n="69" d="100"/>
          <a:sy n="69" d="100"/>
        </p:scale>
        <p:origin x="1109" y="67"/>
      </p:cViewPr>
      <p:guideLst/>
    </p:cSldViewPr>
  </p:slideViewPr>
  <p:outlineViewPr>
    <p:cViewPr>
      <p:scale>
        <a:sx n="33" d="100"/>
        <a:sy n="33" d="100"/>
      </p:scale>
      <p:origin x="0" y="-1481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CD3458-7559-46C9-AC64-479616620C50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C9F9A932-CB67-4639-A196-C18FD5C45A75}">
      <dgm:prSet phldrT="[Text]" custT="1"/>
      <dgm:spPr/>
      <dgm:t>
        <a:bodyPr/>
        <a:lstStyle/>
        <a:p>
          <a:r>
            <a:rPr lang="sq-AL" sz="2000" noProof="0" dirty="0"/>
            <a:t>Koordinatori për zhvillimin e vazhduar profesional</a:t>
          </a:r>
        </a:p>
      </dgm:t>
    </dgm:pt>
    <dgm:pt modelId="{5C89D84E-0A58-4870-B7BD-E0EA048AA67D}" type="parTrans" cxnId="{D67ED663-8EA8-4D4D-861A-15777B90EF0D}">
      <dgm:prSet/>
      <dgm:spPr/>
      <dgm:t>
        <a:bodyPr/>
        <a:lstStyle/>
        <a:p>
          <a:endParaRPr lang="sq-AL" sz="3200" noProof="0" dirty="0"/>
        </a:p>
      </dgm:t>
    </dgm:pt>
    <dgm:pt modelId="{CD6D2E6B-D950-4BAC-9DA8-EEA3D09A400B}" type="sibTrans" cxnId="{D67ED663-8EA8-4D4D-861A-15777B90EF0D}">
      <dgm:prSet/>
      <dgm:spPr/>
      <dgm:t>
        <a:bodyPr/>
        <a:lstStyle/>
        <a:p>
          <a:endParaRPr lang="sq-AL" sz="3200" noProof="0" dirty="0"/>
        </a:p>
      </dgm:t>
    </dgm:pt>
    <dgm:pt modelId="{9813B004-4B12-425A-8913-E066A2C5D010}">
      <dgm:prSet phldrT="[Text]" custT="1"/>
      <dgm:spPr/>
      <dgm:t>
        <a:bodyPr/>
        <a:lstStyle/>
        <a:p>
          <a:r>
            <a:rPr lang="sq-AL" sz="2000" noProof="0" dirty="0"/>
            <a:t>Koordinatori për zhvillimin e </a:t>
          </a:r>
          <a:r>
            <a:rPr lang="sq-AL" sz="2000" noProof="0" dirty="0" err="1"/>
            <a:t>kurrikulave</a:t>
          </a:r>
          <a:endParaRPr lang="sq-AL" sz="2000" noProof="0" dirty="0"/>
        </a:p>
      </dgm:t>
    </dgm:pt>
    <dgm:pt modelId="{61638227-F48C-4714-9B5E-AEC763E93F57}" type="parTrans" cxnId="{A2606C09-E722-451E-96EC-2B9B5AE5E5D4}">
      <dgm:prSet/>
      <dgm:spPr/>
      <dgm:t>
        <a:bodyPr/>
        <a:lstStyle/>
        <a:p>
          <a:endParaRPr lang="sq-AL" sz="3200" noProof="0" dirty="0"/>
        </a:p>
      </dgm:t>
    </dgm:pt>
    <dgm:pt modelId="{0868004F-D3B4-4861-992D-C094F11BB5BD}" type="sibTrans" cxnId="{A2606C09-E722-451E-96EC-2B9B5AE5E5D4}">
      <dgm:prSet/>
      <dgm:spPr/>
      <dgm:t>
        <a:bodyPr/>
        <a:lstStyle/>
        <a:p>
          <a:endParaRPr lang="sq-AL" sz="3200" noProof="0" dirty="0"/>
        </a:p>
      </dgm:t>
    </dgm:pt>
    <dgm:pt modelId="{19521E4F-5808-4EAF-BA22-48F8E27BAFB0}">
      <dgm:prSet phldrT="[Text]" custT="1"/>
      <dgm:spPr/>
      <dgm:t>
        <a:bodyPr/>
        <a:lstStyle/>
        <a:p>
          <a:r>
            <a:rPr lang="sq-AL" sz="2000" noProof="0" dirty="0"/>
            <a:t>Koordinatori për marrëdhëniet me biznesin</a:t>
          </a:r>
        </a:p>
      </dgm:t>
    </dgm:pt>
    <dgm:pt modelId="{FCF7A24D-F088-4612-8241-09271A15B096}" type="parTrans" cxnId="{261AFC32-1BB7-440F-BEF9-476756858BD4}">
      <dgm:prSet/>
      <dgm:spPr/>
      <dgm:t>
        <a:bodyPr/>
        <a:lstStyle/>
        <a:p>
          <a:endParaRPr lang="sq-AL" sz="3200" noProof="0" dirty="0"/>
        </a:p>
      </dgm:t>
    </dgm:pt>
    <dgm:pt modelId="{2B7CCEB8-3AF1-47B4-9BEB-860186A71126}" type="sibTrans" cxnId="{261AFC32-1BB7-440F-BEF9-476756858BD4}">
      <dgm:prSet/>
      <dgm:spPr/>
      <dgm:t>
        <a:bodyPr/>
        <a:lstStyle/>
        <a:p>
          <a:endParaRPr lang="sq-AL" sz="3200" noProof="0" dirty="0"/>
        </a:p>
      </dgm:t>
    </dgm:pt>
    <dgm:pt modelId="{56EFFB41-CC0E-4D0D-8A23-503298C2E549}">
      <dgm:prSet custT="1"/>
      <dgm:spPr/>
      <dgm:t>
        <a:bodyPr/>
        <a:lstStyle/>
        <a:p>
          <a:r>
            <a:rPr lang="sq-AL" sz="2000" noProof="0" dirty="0"/>
            <a:t>Koordinatori i orientimit te karrierës </a:t>
          </a:r>
        </a:p>
      </dgm:t>
    </dgm:pt>
    <dgm:pt modelId="{18AAD0DB-27A2-4BBD-B6E8-4F93317DD89B}" type="parTrans" cxnId="{36662AAE-180D-412B-91EF-4949F1FEE45C}">
      <dgm:prSet/>
      <dgm:spPr/>
      <dgm:t>
        <a:bodyPr/>
        <a:lstStyle/>
        <a:p>
          <a:endParaRPr lang="sq-AL" sz="3200" noProof="0" dirty="0"/>
        </a:p>
      </dgm:t>
    </dgm:pt>
    <dgm:pt modelId="{5DA0306C-88D3-46A3-A4D5-2AA4C30AE504}" type="sibTrans" cxnId="{36662AAE-180D-412B-91EF-4949F1FEE45C}">
      <dgm:prSet/>
      <dgm:spPr/>
      <dgm:t>
        <a:bodyPr/>
        <a:lstStyle/>
        <a:p>
          <a:endParaRPr lang="sq-AL" sz="3200" noProof="0" dirty="0"/>
        </a:p>
      </dgm:t>
    </dgm:pt>
    <dgm:pt modelId="{06178F75-7A09-45ED-8BE3-62B551DC4D28}">
      <dgm:prSet custT="1"/>
      <dgm:spPr/>
      <dgm:t>
        <a:bodyPr/>
        <a:lstStyle/>
        <a:p>
          <a:r>
            <a:rPr lang="sq-AL" sz="2000" noProof="0" dirty="0"/>
            <a:t>Koordinatori për hartimin dhe zbatimin e projekteve</a:t>
          </a:r>
        </a:p>
      </dgm:t>
    </dgm:pt>
    <dgm:pt modelId="{D5BC5C45-140D-457B-BCD3-423466E797F4}" type="parTrans" cxnId="{D98980CB-9BA2-4B4D-A354-DB9569AA6C4A}">
      <dgm:prSet/>
      <dgm:spPr/>
      <dgm:t>
        <a:bodyPr/>
        <a:lstStyle/>
        <a:p>
          <a:endParaRPr lang="sq-AL" sz="3200" noProof="0" dirty="0"/>
        </a:p>
      </dgm:t>
    </dgm:pt>
    <dgm:pt modelId="{541557BC-616A-48FA-ABB4-7B4DE07127C2}" type="sibTrans" cxnId="{D98980CB-9BA2-4B4D-A354-DB9569AA6C4A}">
      <dgm:prSet/>
      <dgm:spPr/>
      <dgm:t>
        <a:bodyPr/>
        <a:lstStyle/>
        <a:p>
          <a:endParaRPr lang="sq-AL" sz="3200" noProof="0" dirty="0"/>
        </a:p>
      </dgm:t>
    </dgm:pt>
    <dgm:pt modelId="{FA67BF8A-09B8-40DA-93F7-0C2CFD2A0CF0}">
      <dgm:prSet custT="1"/>
      <dgm:spPr/>
      <dgm:t>
        <a:bodyPr/>
        <a:lstStyle/>
        <a:p>
          <a:r>
            <a:rPr lang="sq-AL" sz="2000" noProof="0" dirty="0"/>
            <a:t>Koordinatori për zhvillimin e marketingut</a:t>
          </a:r>
        </a:p>
      </dgm:t>
    </dgm:pt>
    <dgm:pt modelId="{36526F8F-F1D9-453F-806E-E56460A88EF9}" type="parTrans" cxnId="{EDC966A7-3A85-4540-BC8D-854F53AE922C}">
      <dgm:prSet/>
      <dgm:spPr/>
      <dgm:t>
        <a:bodyPr/>
        <a:lstStyle/>
        <a:p>
          <a:endParaRPr lang="sq-AL" sz="3200" noProof="0" dirty="0"/>
        </a:p>
      </dgm:t>
    </dgm:pt>
    <dgm:pt modelId="{AB0BF692-9CBE-4931-A7F3-518AF60CD72D}" type="sibTrans" cxnId="{EDC966A7-3A85-4540-BC8D-854F53AE922C}">
      <dgm:prSet/>
      <dgm:spPr/>
      <dgm:t>
        <a:bodyPr/>
        <a:lstStyle/>
        <a:p>
          <a:endParaRPr lang="sq-AL" sz="3200" noProof="0" dirty="0"/>
        </a:p>
      </dgm:t>
    </dgm:pt>
    <dgm:pt modelId="{0FB7D704-5B28-4499-B507-AB8A583CAB2D}">
      <dgm:prSet custT="1"/>
      <dgm:spPr/>
      <dgm:t>
        <a:bodyPr/>
        <a:lstStyle/>
        <a:p>
          <a:r>
            <a:rPr lang="sq-AL" sz="2000" noProof="0" dirty="0"/>
            <a:t>Koordinatori për gjurmimin</a:t>
          </a:r>
        </a:p>
      </dgm:t>
    </dgm:pt>
    <dgm:pt modelId="{BA36FD0A-FB84-45C9-9673-04DFDADB6B7F}" type="parTrans" cxnId="{BEC7A1F7-7950-4386-BDF0-13A874CA0E28}">
      <dgm:prSet/>
      <dgm:spPr/>
      <dgm:t>
        <a:bodyPr/>
        <a:lstStyle/>
        <a:p>
          <a:endParaRPr lang="sq-AL" sz="3200" noProof="0" dirty="0"/>
        </a:p>
      </dgm:t>
    </dgm:pt>
    <dgm:pt modelId="{526B0367-39B7-4600-ACD2-E599F36DC8E2}" type="sibTrans" cxnId="{BEC7A1F7-7950-4386-BDF0-13A874CA0E28}">
      <dgm:prSet/>
      <dgm:spPr/>
      <dgm:t>
        <a:bodyPr/>
        <a:lstStyle/>
        <a:p>
          <a:endParaRPr lang="sq-AL" sz="3200" noProof="0" dirty="0"/>
        </a:p>
      </dgm:t>
    </dgm:pt>
    <dgm:pt modelId="{6489781E-A721-474B-8AEA-10A9080F2B6A}" type="pres">
      <dgm:prSet presAssocID="{A3CD3458-7559-46C9-AC64-479616620C50}" presName="linear" presStyleCnt="0">
        <dgm:presLayoutVars>
          <dgm:dir/>
          <dgm:animLvl val="lvl"/>
          <dgm:resizeHandles val="exact"/>
        </dgm:presLayoutVars>
      </dgm:prSet>
      <dgm:spPr/>
    </dgm:pt>
    <dgm:pt modelId="{7A5883B3-F1B3-4F7B-BD55-E7C2A2577CA1}" type="pres">
      <dgm:prSet presAssocID="{C9F9A932-CB67-4639-A196-C18FD5C45A75}" presName="parentLin" presStyleCnt="0"/>
      <dgm:spPr/>
    </dgm:pt>
    <dgm:pt modelId="{0CD2437B-8442-40F9-B938-DA4D7790E54D}" type="pres">
      <dgm:prSet presAssocID="{C9F9A932-CB67-4639-A196-C18FD5C45A75}" presName="parentLeftMargin" presStyleLbl="node1" presStyleIdx="0" presStyleCnt="7"/>
      <dgm:spPr/>
    </dgm:pt>
    <dgm:pt modelId="{29C6836A-718D-4329-A173-3B6740C96A00}" type="pres">
      <dgm:prSet presAssocID="{C9F9A932-CB67-4639-A196-C18FD5C45A75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05BE787F-9777-4CEA-B1D4-0CBA2351CEB9}" type="pres">
      <dgm:prSet presAssocID="{C9F9A932-CB67-4639-A196-C18FD5C45A75}" presName="negativeSpace" presStyleCnt="0"/>
      <dgm:spPr/>
    </dgm:pt>
    <dgm:pt modelId="{746ED7B4-664A-42FB-991D-AA92E64E0E4D}" type="pres">
      <dgm:prSet presAssocID="{C9F9A932-CB67-4639-A196-C18FD5C45A75}" presName="childText" presStyleLbl="conFgAcc1" presStyleIdx="0" presStyleCnt="7">
        <dgm:presLayoutVars>
          <dgm:bulletEnabled val="1"/>
        </dgm:presLayoutVars>
      </dgm:prSet>
      <dgm:spPr/>
    </dgm:pt>
    <dgm:pt modelId="{C4BD62AE-199B-4D42-914E-1F063529D1D2}" type="pres">
      <dgm:prSet presAssocID="{CD6D2E6B-D950-4BAC-9DA8-EEA3D09A400B}" presName="spaceBetweenRectangles" presStyleCnt="0"/>
      <dgm:spPr/>
    </dgm:pt>
    <dgm:pt modelId="{462F230E-665D-4686-ACFD-06CC8EB4F9A2}" type="pres">
      <dgm:prSet presAssocID="{9813B004-4B12-425A-8913-E066A2C5D010}" presName="parentLin" presStyleCnt="0"/>
      <dgm:spPr/>
    </dgm:pt>
    <dgm:pt modelId="{2ADDD9C5-A046-483B-8C38-0576B06FBF75}" type="pres">
      <dgm:prSet presAssocID="{9813B004-4B12-425A-8913-E066A2C5D010}" presName="parentLeftMargin" presStyleLbl="node1" presStyleIdx="0" presStyleCnt="7"/>
      <dgm:spPr/>
    </dgm:pt>
    <dgm:pt modelId="{CA1D1020-2D7C-4732-8676-C3A53BBEABE1}" type="pres">
      <dgm:prSet presAssocID="{9813B004-4B12-425A-8913-E066A2C5D010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5314F673-1B19-4239-B485-8F9F8576F257}" type="pres">
      <dgm:prSet presAssocID="{9813B004-4B12-425A-8913-E066A2C5D010}" presName="negativeSpace" presStyleCnt="0"/>
      <dgm:spPr/>
    </dgm:pt>
    <dgm:pt modelId="{10843DD7-C171-44F6-9852-760074232642}" type="pres">
      <dgm:prSet presAssocID="{9813B004-4B12-425A-8913-E066A2C5D010}" presName="childText" presStyleLbl="conFgAcc1" presStyleIdx="1" presStyleCnt="7">
        <dgm:presLayoutVars>
          <dgm:bulletEnabled val="1"/>
        </dgm:presLayoutVars>
      </dgm:prSet>
      <dgm:spPr/>
    </dgm:pt>
    <dgm:pt modelId="{F33BF685-68CA-47F3-85AE-6ECAAA90D6B8}" type="pres">
      <dgm:prSet presAssocID="{0868004F-D3B4-4861-992D-C094F11BB5BD}" presName="spaceBetweenRectangles" presStyleCnt="0"/>
      <dgm:spPr/>
    </dgm:pt>
    <dgm:pt modelId="{6EED3B1D-C897-44EF-80AA-0076FA5E02D4}" type="pres">
      <dgm:prSet presAssocID="{19521E4F-5808-4EAF-BA22-48F8E27BAFB0}" presName="parentLin" presStyleCnt="0"/>
      <dgm:spPr/>
    </dgm:pt>
    <dgm:pt modelId="{413602C2-E7D8-4D74-8EC2-75D10EFEE355}" type="pres">
      <dgm:prSet presAssocID="{19521E4F-5808-4EAF-BA22-48F8E27BAFB0}" presName="parentLeftMargin" presStyleLbl="node1" presStyleIdx="1" presStyleCnt="7"/>
      <dgm:spPr/>
    </dgm:pt>
    <dgm:pt modelId="{FEB92E1A-63F0-40FC-9A86-2AB43EDC17FD}" type="pres">
      <dgm:prSet presAssocID="{19521E4F-5808-4EAF-BA22-48F8E27BAFB0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F7C5F911-3174-4FC5-8E90-12EA2CA11A23}" type="pres">
      <dgm:prSet presAssocID="{19521E4F-5808-4EAF-BA22-48F8E27BAFB0}" presName="negativeSpace" presStyleCnt="0"/>
      <dgm:spPr/>
    </dgm:pt>
    <dgm:pt modelId="{2FD4ABCC-78BB-4B9B-9803-546985FFB1BD}" type="pres">
      <dgm:prSet presAssocID="{19521E4F-5808-4EAF-BA22-48F8E27BAFB0}" presName="childText" presStyleLbl="conFgAcc1" presStyleIdx="2" presStyleCnt="7">
        <dgm:presLayoutVars>
          <dgm:bulletEnabled val="1"/>
        </dgm:presLayoutVars>
      </dgm:prSet>
      <dgm:spPr/>
    </dgm:pt>
    <dgm:pt modelId="{1FE44A91-69CF-4233-9D71-02F2C464813D}" type="pres">
      <dgm:prSet presAssocID="{2B7CCEB8-3AF1-47B4-9BEB-860186A71126}" presName="spaceBetweenRectangles" presStyleCnt="0"/>
      <dgm:spPr/>
    </dgm:pt>
    <dgm:pt modelId="{D20A51BD-BC25-485C-8684-DEF0AEAD0F0E}" type="pres">
      <dgm:prSet presAssocID="{56EFFB41-CC0E-4D0D-8A23-503298C2E549}" presName="parentLin" presStyleCnt="0"/>
      <dgm:spPr/>
    </dgm:pt>
    <dgm:pt modelId="{83872991-F104-4C39-90D0-E271B6F2E957}" type="pres">
      <dgm:prSet presAssocID="{56EFFB41-CC0E-4D0D-8A23-503298C2E549}" presName="parentLeftMargin" presStyleLbl="node1" presStyleIdx="2" presStyleCnt="7"/>
      <dgm:spPr/>
    </dgm:pt>
    <dgm:pt modelId="{E3DFF54E-F171-47D5-A543-108BFB1176EE}" type="pres">
      <dgm:prSet presAssocID="{56EFFB41-CC0E-4D0D-8A23-503298C2E549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7E0A6394-FFA4-4D55-91AF-ECB0EB78EE19}" type="pres">
      <dgm:prSet presAssocID="{56EFFB41-CC0E-4D0D-8A23-503298C2E549}" presName="negativeSpace" presStyleCnt="0"/>
      <dgm:spPr/>
    </dgm:pt>
    <dgm:pt modelId="{56D27AE8-2D8B-4170-B77D-3C826884554D}" type="pres">
      <dgm:prSet presAssocID="{56EFFB41-CC0E-4D0D-8A23-503298C2E549}" presName="childText" presStyleLbl="conFgAcc1" presStyleIdx="3" presStyleCnt="7">
        <dgm:presLayoutVars>
          <dgm:bulletEnabled val="1"/>
        </dgm:presLayoutVars>
      </dgm:prSet>
      <dgm:spPr/>
    </dgm:pt>
    <dgm:pt modelId="{010BE46F-2F16-4315-89EE-CB5BB8D89AEC}" type="pres">
      <dgm:prSet presAssocID="{5DA0306C-88D3-46A3-A4D5-2AA4C30AE504}" presName="spaceBetweenRectangles" presStyleCnt="0"/>
      <dgm:spPr/>
    </dgm:pt>
    <dgm:pt modelId="{64E0814F-9387-4082-B492-E8A487382D15}" type="pres">
      <dgm:prSet presAssocID="{06178F75-7A09-45ED-8BE3-62B551DC4D28}" presName="parentLin" presStyleCnt="0"/>
      <dgm:spPr/>
    </dgm:pt>
    <dgm:pt modelId="{44F4458E-1A4F-4BF8-B99F-2DF178B0B22E}" type="pres">
      <dgm:prSet presAssocID="{06178F75-7A09-45ED-8BE3-62B551DC4D28}" presName="parentLeftMargin" presStyleLbl="node1" presStyleIdx="3" presStyleCnt="7"/>
      <dgm:spPr/>
    </dgm:pt>
    <dgm:pt modelId="{BC5794A3-81DA-4ECA-A82F-984021B1F24E}" type="pres">
      <dgm:prSet presAssocID="{06178F75-7A09-45ED-8BE3-62B551DC4D28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5B7C99DC-A4D8-410D-90F0-E4870B8E0830}" type="pres">
      <dgm:prSet presAssocID="{06178F75-7A09-45ED-8BE3-62B551DC4D28}" presName="negativeSpace" presStyleCnt="0"/>
      <dgm:spPr/>
    </dgm:pt>
    <dgm:pt modelId="{A6E5FCB5-9567-41AA-87BA-CC62A2FEEA7B}" type="pres">
      <dgm:prSet presAssocID="{06178F75-7A09-45ED-8BE3-62B551DC4D28}" presName="childText" presStyleLbl="conFgAcc1" presStyleIdx="4" presStyleCnt="7">
        <dgm:presLayoutVars>
          <dgm:bulletEnabled val="1"/>
        </dgm:presLayoutVars>
      </dgm:prSet>
      <dgm:spPr/>
    </dgm:pt>
    <dgm:pt modelId="{61EFCD8E-2E06-46BB-90DA-B69555FE7501}" type="pres">
      <dgm:prSet presAssocID="{541557BC-616A-48FA-ABB4-7B4DE07127C2}" presName="spaceBetweenRectangles" presStyleCnt="0"/>
      <dgm:spPr/>
    </dgm:pt>
    <dgm:pt modelId="{DDD02B45-5371-4154-BD68-0AE4B3D19832}" type="pres">
      <dgm:prSet presAssocID="{FA67BF8A-09B8-40DA-93F7-0C2CFD2A0CF0}" presName="parentLin" presStyleCnt="0"/>
      <dgm:spPr/>
    </dgm:pt>
    <dgm:pt modelId="{3EBBA4A1-5525-4FDB-A37D-9EE38F809C0F}" type="pres">
      <dgm:prSet presAssocID="{FA67BF8A-09B8-40DA-93F7-0C2CFD2A0CF0}" presName="parentLeftMargin" presStyleLbl="node1" presStyleIdx="4" presStyleCnt="7"/>
      <dgm:spPr/>
    </dgm:pt>
    <dgm:pt modelId="{6DCF4E53-DB44-4ECC-A875-94128C5AD21E}" type="pres">
      <dgm:prSet presAssocID="{FA67BF8A-09B8-40DA-93F7-0C2CFD2A0CF0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6D9FE171-C459-4C77-A2EE-92B082B5ABB4}" type="pres">
      <dgm:prSet presAssocID="{FA67BF8A-09B8-40DA-93F7-0C2CFD2A0CF0}" presName="negativeSpace" presStyleCnt="0"/>
      <dgm:spPr/>
    </dgm:pt>
    <dgm:pt modelId="{DCBC50EF-3176-43FA-B693-D73415296B5E}" type="pres">
      <dgm:prSet presAssocID="{FA67BF8A-09B8-40DA-93F7-0C2CFD2A0CF0}" presName="childText" presStyleLbl="conFgAcc1" presStyleIdx="5" presStyleCnt="7">
        <dgm:presLayoutVars>
          <dgm:bulletEnabled val="1"/>
        </dgm:presLayoutVars>
      </dgm:prSet>
      <dgm:spPr/>
    </dgm:pt>
    <dgm:pt modelId="{072E95BD-2CB3-4816-87C9-35676DC5F8B5}" type="pres">
      <dgm:prSet presAssocID="{AB0BF692-9CBE-4931-A7F3-518AF60CD72D}" presName="spaceBetweenRectangles" presStyleCnt="0"/>
      <dgm:spPr/>
    </dgm:pt>
    <dgm:pt modelId="{D00D43AD-535D-4D47-9FF8-B1A0F7D4572B}" type="pres">
      <dgm:prSet presAssocID="{0FB7D704-5B28-4499-B507-AB8A583CAB2D}" presName="parentLin" presStyleCnt="0"/>
      <dgm:spPr/>
    </dgm:pt>
    <dgm:pt modelId="{7AB23620-518D-461F-918C-1BC087E956B5}" type="pres">
      <dgm:prSet presAssocID="{0FB7D704-5B28-4499-B507-AB8A583CAB2D}" presName="parentLeftMargin" presStyleLbl="node1" presStyleIdx="5" presStyleCnt="7"/>
      <dgm:spPr/>
    </dgm:pt>
    <dgm:pt modelId="{CED06E57-6BE4-4DFF-9074-AC8B87C7C39B}" type="pres">
      <dgm:prSet presAssocID="{0FB7D704-5B28-4499-B507-AB8A583CAB2D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7F23A892-DB44-4644-ACC9-FE36AC2C37B8}" type="pres">
      <dgm:prSet presAssocID="{0FB7D704-5B28-4499-B507-AB8A583CAB2D}" presName="negativeSpace" presStyleCnt="0"/>
      <dgm:spPr/>
    </dgm:pt>
    <dgm:pt modelId="{B19965A8-2D4D-4DB8-9469-A55F80BA89C5}" type="pres">
      <dgm:prSet presAssocID="{0FB7D704-5B28-4499-B507-AB8A583CAB2D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A2606C09-E722-451E-96EC-2B9B5AE5E5D4}" srcId="{A3CD3458-7559-46C9-AC64-479616620C50}" destId="{9813B004-4B12-425A-8913-E066A2C5D010}" srcOrd="1" destOrd="0" parTransId="{61638227-F48C-4714-9B5E-AEC763E93F57}" sibTransId="{0868004F-D3B4-4861-992D-C094F11BB5BD}"/>
    <dgm:cxn modelId="{5033AE12-DEDE-40DE-A2A4-6F025465E171}" type="presOf" srcId="{FA67BF8A-09B8-40DA-93F7-0C2CFD2A0CF0}" destId="{3EBBA4A1-5525-4FDB-A37D-9EE38F809C0F}" srcOrd="0" destOrd="0" presId="urn:microsoft.com/office/officeart/2005/8/layout/list1"/>
    <dgm:cxn modelId="{18528C15-93F6-4822-8A09-701474AD3DE1}" type="presOf" srcId="{56EFFB41-CC0E-4D0D-8A23-503298C2E549}" destId="{E3DFF54E-F171-47D5-A543-108BFB1176EE}" srcOrd="1" destOrd="0" presId="urn:microsoft.com/office/officeart/2005/8/layout/list1"/>
    <dgm:cxn modelId="{5D378B1B-DA4C-495D-986E-9508D305FACE}" type="presOf" srcId="{A3CD3458-7559-46C9-AC64-479616620C50}" destId="{6489781E-A721-474B-8AEA-10A9080F2B6A}" srcOrd="0" destOrd="0" presId="urn:microsoft.com/office/officeart/2005/8/layout/list1"/>
    <dgm:cxn modelId="{261AFC32-1BB7-440F-BEF9-476756858BD4}" srcId="{A3CD3458-7559-46C9-AC64-479616620C50}" destId="{19521E4F-5808-4EAF-BA22-48F8E27BAFB0}" srcOrd="2" destOrd="0" parTransId="{FCF7A24D-F088-4612-8241-09271A15B096}" sibTransId="{2B7CCEB8-3AF1-47B4-9BEB-860186A71126}"/>
    <dgm:cxn modelId="{F04B423D-4AD3-4806-B644-A72A02AC876E}" type="presOf" srcId="{C9F9A932-CB67-4639-A196-C18FD5C45A75}" destId="{29C6836A-718D-4329-A173-3B6740C96A00}" srcOrd="1" destOrd="0" presId="urn:microsoft.com/office/officeart/2005/8/layout/list1"/>
    <dgm:cxn modelId="{26ECE15B-1B2E-4B84-92F5-70FA497E0163}" type="presOf" srcId="{9813B004-4B12-425A-8913-E066A2C5D010}" destId="{CA1D1020-2D7C-4732-8676-C3A53BBEABE1}" srcOrd="1" destOrd="0" presId="urn:microsoft.com/office/officeart/2005/8/layout/list1"/>
    <dgm:cxn modelId="{FD326C62-1E9D-490C-A692-BD0190CA4287}" type="presOf" srcId="{0FB7D704-5B28-4499-B507-AB8A583CAB2D}" destId="{7AB23620-518D-461F-918C-1BC087E956B5}" srcOrd="0" destOrd="0" presId="urn:microsoft.com/office/officeart/2005/8/layout/list1"/>
    <dgm:cxn modelId="{D67ED663-8EA8-4D4D-861A-15777B90EF0D}" srcId="{A3CD3458-7559-46C9-AC64-479616620C50}" destId="{C9F9A932-CB67-4639-A196-C18FD5C45A75}" srcOrd="0" destOrd="0" parTransId="{5C89D84E-0A58-4870-B7BD-E0EA048AA67D}" sibTransId="{CD6D2E6B-D950-4BAC-9DA8-EEA3D09A400B}"/>
    <dgm:cxn modelId="{313B6677-847E-4359-8A62-49EBA6109F1B}" type="presOf" srcId="{0FB7D704-5B28-4499-B507-AB8A583CAB2D}" destId="{CED06E57-6BE4-4DFF-9074-AC8B87C7C39B}" srcOrd="1" destOrd="0" presId="urn:microsoft.com/office/officeart/2005/8/layout/list1"/>
    <dgm:cxn modelId="{ACD4F77E-366A-4DB8-BA85-0B5639DF8D1B}" type="presOf" srcId="{06178F75-7A09-45ED-8BE3-62B551DC4D28}" destId="{44F4458E-1A4F-4BF8-B99F-2DF178B0B22E}" srcOrd="0" destOrd="0" presId="urn:microsoft.com/office/officeart/2005/8/layout/list1"/>
    <dgm:cxn modelId="{49750B8C-E0D9-4F2F-B445-7A307FA52168}" type="presOf" srcId="{19521E4F-5808-4EAF-BA22-48F8E27BAFB0}" destId="{FEB92E1A-63F0-40FC-9A86-2AB43EDC17FD}" srcOrd="1" destOrd="0" presId="urn:microsoft.com/office/officeart/2005/8/layout/list1"/>
    <dgm:cxn modelId="{C41CBE8E-8FE5-45F8-91DA-D91E2E91A861}" type="presOf" srcId="{FA67BF8A-09B8-40DA-93F7-0C2CFD2A0CF0}" destId="{6DCF4E53-DB44-4ECC-A875-94128C5AD21E}" srcOrd="1" destOrd="0" presId="urn:microsoft.com/office/officeart/2005/8/layout/list1"/>
    <dgm:cxn modelId="{EDC966A7-3A85-4540-BC8D-854F53AE922C}" srcId="{A3CD3458-7559-46C9-AC64-479616620C50}" destId="{FA67BF8A-09B8-40DA-93F7-0C2CFD2A0CF0}" srcOrd="5" destOrd="0" parTransId="{36526F8F-F1D9-453F-806E-E56460A88EF9}" sibTransId="{AB0BF692-9CBE-4931-A7F3-518AF60CD72D}"/>
    <dgm:cxn modelId="{36662AAE-180D-412B-91EF-4949F1FEE45C}" srcId="{A3CD3458-7559-46C9-AC64-479616620C50}" destId="{56EFFB41-CC0E-4D0D-8A23-503298C2E549}" srcOrd="3" destOrd="0" parTransId="{18AAD0DB-27A2-4BBD-B6E8-4F93317DD89B}" sibTransId="{5DA0306C-88D3-46A3-A4D5-2AA4C30AE504}"/>
    <dgm:cxn modelId="{FEA5C8B5-B690-42B6-9749-3F07EAC85B3B}" type="presOf" srcId="{06178F75-7A09-45ED-8BE3-62B551DC4D28}" destId="{BC5794A3-81DA-4ECA-A82F-984021B1F24E}" srcOrd="1" destOrd="0" presId="urn:microsoft.com/office/officeart/2005/8/layout/list1"/>
    <dgm:cxn modelId="{2BA325C4-8CAA-4968-975A-A22AC61E7C1A}" type="presOf" srcId="{19521E4F-5808-4EAF-BA22-48F8E27BAFB0}" destId="{413602C2-E7D8-4D74-8EC2-75D10EFEE355}" srcOrd="0" destOrd="0" presId="urn:microsoft.com/office/officeart/2005/8/layout/list1"/>
    <dgm:cxn modelId="{D98980CB-9BA2-4B4D-A354-DB9569AA6C4A}" srcId="{A3CD3458-7559-46C9-AC64-479616620C50}" destId="{06178F75-7A09-45ED-8BE3-62B551DC4D28}" srcOrd="4" destOrd="0" parTransId="{D5BC5C45-140D-457B-BCD3-423466E797F4}" sibTransId="{541557BC-616A-48FA-ABB4-7B4DE07127C2}"/>
    <dgm:cxn modelId="{810F83D9-AE75-4594-94FB-3FE5E41EFDDF}" type="presOf" srcId="{C9F9A932-CB67-4639-A196-C18FD5C45A75}" destId="{0CD2437B-8442-40F9-B938-DA4D7790E54D}" srcOrd="0" destOrd="0" presId="urn:microsoft.com/office/officeart/2005/8/layout/list1"/>
    <dgm:cxn modelId="{77350DDC-B29E-4312-9BA8-5155ECA25A6E}" type="presOf" srcId="{9813B004-4B12-425A-8913-E066A2C5D010}" destId="{2ADDD9C5-A046-483B-8C38-0576B06FBF75}" srcOrd="0" destOrd="0" presId="urn:microsoft.com/office/officeart/2005/8/layout/list1"/>
    <dgm:cxn modelId="{CFDBF3F5-972C-4A81-B461-1B4302EAA98F}" type="presOf" srcId="{56EFFB41-CC0E-4D0D-8A23-503298C2E549}" destId="{83872991-F104-4C39-90D0-E271B6F2E957}" srcOrd="0" destOrd="0" presId="urn:microsoft.com/office/officeart/2005/8/layout/list1"/>
    <dgm:cxn modelId="{BEC7A1F7-7950-4386-BDF0-13A874CA0E28}" srcId="{A3CD3458-7559-46C9-AC64-479616620C50}" destId="{0FB7D704-5B28-4499-B507-AB8A583CAB2D}" srcOrd="6" destOrd="0" parTransId="{BA36FD0A-FB84-45C9-9673-04DFDADB6B7F}" sibTransId="{526B0367-39B7-4600-ACD2-E599F36DC8E2}"/>
    <dgm:cxn modelId="{977FC952-B675-4C9F-A004-D72BF558A831}" type="presParOf" srcId="{6489781E-A721-474B-8AEA-10A9080F2B6A}" destId="{7A5883B3-F1B3-4F7B-BD55-E7C2A2577CA1}" srcOrd="0" destOrd="0" presId="urn:microsoft.com/office/officeart/2005/8/layout/list1"/>
    <dgm:cxn modelId="{95D5CE36-67B6-4EB6-94B1-8A0FBDFAC841}" type="presParOf" srcId="{7A5883B3-F1B3-4F7B-BD55-E7C2A2577CA1}" destId="{0CD2437B-8442-40F9-B938-DA4D7790E54D}" srcOrd="0" destOrd="0" presId="urn:microsoft.com/office/officeart/2005/8/layout/list1"/>
    <dgm:cxn modelId="{7D36B68C-51AB-4A36-A57E-EDA1421D41D6}" type="presParOf" srcId="{7A5883B3-F1B3-4F7B-BD55-E7C2A2577CA1}" destId="{29C6836A-718D-4329-A173-3B6740C96A00}" srcOrd="1" destOrd="0" presId="urn:microsoft.com/office/officeart/2005/8/layout/list1"/>
    <dgm:cxn modelId="{E97F32A8-4D7D-4024-AFC8-7BDC73D9F3D2}" type="presParOf" srcId="{6489781E-A721-474B-8AEA-10A9080F2B6A}" destId="{05BE787F-9777-4CEA-B1D4-0CBA2351CEB9}" srcOrd="1" destOrd="0" presId="urn:microsoft.com/office/officeart/2005/8/layout/list1"/>
    <dgm:cxn modelId="{F6AA2DE5-C437-466F-86B2-AABCE2F8CDD3}" type="presParOf" srcId="{6489781E-A721-474B-8AEA-10A9080F2B6A}" destId="{746ED7B4-664A-42FB-991D-AA92E64E0E4D}" srcOrd="2" destOrd="0" presId="urn:microsoft.com/office/officeart/2005/8/layout/list1"/>
    <dgm:cxn modelId="{B09F2EC5-8CF9-4B67-A1AB-F8B3DD838C09}" type="presParOf" srcId="{6489781E-A721-474B-8AEA-10A9080F2B6A}" destId="{C4BD62AE-199B-4D42-914E-1F063529D1D2}" srcOrd="3" destOrd="0" presId="urn:microsoft.com/office/officeart/2005/8/layout/list1"/>
    <dgm:cxn modelId="{64AABCE6-381D-4F26-9FA8-E66E997F9AD5}" type="presParOf" srcId="{6489781E-A721-474B-8AEA-10A9080F2B6A}" destId="{462F230E-665D-4686-ACFD-06CC8EB4F9A2}" srcOrd="4" destOrd="0" presId="urn:microsoft.com/office/officeart/2005/8/layout/list1"/>
    <dgm:cxn modelId="{F5D95308-6C01-49D2-BC74-B7AAF60E21FD}" type="presParOf" srcId="{462F230E-665D-4686-ACFD-06CC8EB4F9A2}" destId="{2ADDD9C5-A046-483B-8C38-0576B06FBF75}" srcOrd="0" destOrd="0" presId="urn:microsoft.com/office/officeart/2005/8/layout/list1"/>
    <dgm:cxn modelId="{139D683F-5043-4CB4-AE28-F6509E2FC142}" type="presParOf" srcId="{462F230E-665D-4686-ACFD-06CC8EB4F9A2}" destId="{CA1D1020-2D7C-4732-8676-C3A53BBEABE1}" srcOrd="1" destOrd="0" presId="urn:microsoft.com/office/officeart/2005/8/layout/list1"/>
    <dgm:cxn modelId="{65C14DFB-FCF3-4227-BF00-76AA7DCA95A0}" type="presParOf" srcId="{6489781E-A721-474B-8AEA-10A9080F2B6A}" destId="{5314F673-1B19-4239-B485-8F9F8576F257}" srcOrd="5" destOrd="0" presId="urn:microsoft.com/office/officeart/2005/8/layout/list1"/>
    <dgm:cxn modelId="{CE4CCB97-1415-4B22-A60B-BB8C71ED0E7E}" type="presParOf" srcId="{6489781E-A721-474B-8AEA-10A9080F2B6A}" destId="{10843DD7-C171-44F6-9852-760074232642}" srcOrd="6" destOrd="0" presId="urn:microsoft.com/office/officeart/2005/8/layout/list1"/>
    <dgm:cxn modelId="{A5563493-EFB3-4627-B37E-9087AC7C1ED5}" type="presParOf" srcId="{6489781E-A721-474B-8AEA-10A9080F2B6A}" destId="{F33BF685-68CA-47F3-85AE-6ECAAA90D6B8}" srcOrd="7" destOrd="0" presId="urn:microsoft.com/office/officeart/2005/8/layout/list1"/>
    <dgm:cxn modelId="{B0C3C259-B4AD-4E8D-B318-D79B7E95874B}" type="presParOf" srcId="{6489781E-A721-474B-8AEA-10A9080F2B6A}" destId="{6EED3B1D-C897-44EF-80AA-0076FA5E02D4}" srcOrd="8" destOrd="0" presId="urn:microsoft.com/office/officeart/2005/8/layout/list1"/>
    <dgm:cxn modelId="{4F43151F-216F-451A-8768-E7A34F7A953B}" type="presParOf" srcId="{6EED3B1D-C897-44EF-80AA-0076FA5E02D4}" destId="{413602C2-E7D8-4D74-8EC2-75D10EFEE355}" srcOrd="0" destOrd="0" presId="urn:microsoft.com/office/officeart/2005/8/layout/list1"/>
    <dgm:cxn modelId="{BE5BCBE1-733D-4187-96A4-F10AA92A4943}" type="presParOf" srcId="{6EED3B1D-C897-44EF-80AA-0076FA5E02D4}" destId="{FEB92E1A-63F0-40FC-9A86-2AB43EDC17FD}" srcOrd="1" destOrd="0" presId="urn:microsoft.com/office/officeart/2005/8/layout/list1"/>
    <dgm:cxn modelId="{CB67EAFB-F975-4C00-9423-93A24EC57738}" type="presParOf" srcId="{6489781E-A721-474B-8AEA-10A9080F2B6A}" destId="{F7C5F911-3174-4FC5-8E90-12EA2CA11A23}" srcOrd="9" destOrd="0" presId="urn:microsoft.com/office/officeart/2005/8/layout/list1"/>
    <dgm:cxn modelId="{1AED28F6-A8D4-4B52-9375-21485E7C31A1}" type="presParOf" srcId="{6489781E-A721-474B-8AEA-10A9080F2B6A}" destId="{2FD4ABCC-78BB-4B9B-9803-546985FFB1BD}" srcOrd="10" destOrd="0" presId="urn:microsoft.com/office/officeart/2005/8/layout/list1"/>
    <dgm:cxn modelId="{49E9A45F-FFBC-4892-8B53-D883A6606B0D}" type="presParOf" srcId="{6489781E-A721-474B-8AEA-10A9080F2B6A}" destId="{1FE44A91-69CF-4233-9D71-02F2C464813D}" srcOrd="11" destOrd="0" presId="urn:microsoft.com/office/officeart/2005/8/layout/list1"/>
    <dgm:cxn modelId="{F2E6E615-F6B0-4797-936D-BD868B9CD830}" type="presParOf" srcId="{6489781E-A721-474B-8AEA-10A9080F2B6A}" destId="{D20A51BD-BC25-485C-8684-DEF0AEAD0F0E}" srcOrd="12" destOrd="0" presId="urn:microsoft.com/office/officeart/2005/8/layout/list1"/>
    <dgm:cxn modelId="{94BA06AF-485E-4666-8B23-171BB4B9428B}" type="presParOf" srcId="{D20A51BD-BC25-485C-8684-DEF0AEAD0F0E}" destId="{83872991-F104-4C39-90D0-E271B6F2E957}" srcOrd="0" destOrd="0" presId="urn:microsoft.com/office/officeart/2005/8/layout/list1"/>
    <dgm:cxn modelId="{91220837-3523-4FC9-ACCC-FC3CFBFDE78E}" type="presParOf" srcId="{D20A51BD-BC25-485C-8684-DEF0AEAD0F0E}" destId="{E3DFF54E-F171-47D5-A543-108BFB1176EE}" srcOrd="1" destOrd="0" presId="urn:microsoft.com/office/officeart/2005/8/layout/list1"/>
    <dgm:cxn modelId="{DB75F87F-05EA-45E0-B568-BDA7254FF43C}" type="presParOf" srcId="{6489781E-A721-474B-8AEA-10A9080F2B6A}" destId="{7E0A6394-FFA4-4D55-91AF-ECB0EB78EE19}" srcOrd="13" destOrd="0" presId="urn:microsoft.com/office/officeart/2005/8/layout/list1"/>
    <dgm:cxn modelId="{A015546B-1878-46A8-8F3E-632C9541BF8A}" type="presParOf" srcId="{6489781E-A721-474B-8AEA-10A9080F2B6A}" destId="{56D27AE8-2D8B-4170-B77D-3C826884554D}" srcOrd="14" destOrd="0" presId="urn:microsoft.com/office/officeart/2005/8/layout/list1"/>
    <dgm:cxn modelId="{2D0624D7-2677-4E49-8E47-FBCABCAA8CCD}" type="presParOf" srcId="{6489781E-A721-474B-8AEA-10A9080F2B6A}" destId="{010BE46F-2F16-4315-89EE-CB5BB8D89AEC}" srcOrd="15" destOrd="0" presId="urn:microsoft.com/office/officeart/2005/8/layout/list1"/>
    <dgm:cxn modelId="{35D0F3D7-3181-4011-B131-5CEA61ABDC40}" type="presParOf" srcId="{6489781E-A721-474B-8AEA-10A9080F2B6A}" destId="{64E0814F-9387-4082-B492-E8A487382D15}" srcOrd="16" destOrd="0" presId="urn:microsoft.com/office/officeart/2005/8/layout/list1"/>
    <dgm:cxn modelId="{F27AAD0B-0CB2-4FCE-81F0-3472E22CD2E7}" type="presParOf" srcId="{64E0814F-9387-4082-B492-E8A487382D15}" destId="{44F4458E-1A4F-4BF8-B99F-2DF178B0B22E}" srcOrd="0" destOrd="0" presId="urn:microsoft.com/office/officeart/2005/8/layout/list1"/>
    <dgm:cxn modelId="{BF4EA02C-2FD8-4B0D-B8A4-5BDC9E612344}" type="presParOf" srcId="{64E0814F-9387-4082-B492-E8A487382D15}" destId="{BC5794A3-81DA-4ECA-A82F-984021B1F24E}" srcOrd="1" destOrd="0" presId="urn:microsoft.com/office/officeart/2005/8/layout/list1"/>
    <dgm:cxn modelId="{26D2C927-C149-42C1-82FD-B2690E4FA115}" type="presParOf" srcId="{6489781E-A721-474B-8AEA-10A9080F2B6A}" destId="{5B7C99DC-A4D8-410D-90F0-E4870B8E0830}" srcOrd="17" destOrd="0" presId="urn:microsoft.com/office/officeart/2005/8/layout/list1"/>
    <dgm:cxn modelId="{2A4B5089-D27C-4A91-BCF7-7C731FA8BD8E}" type="presParOf" srcId="{6489781E-A721-474B-8AEA-10A9080F2B6A}" destId="{A6E5FCB5-9567-41AA-87BA-CC62A2FEEA7B}" srcOrd="18" destOrd="0" presId="urn:microsoft.com/office/officeart/2005/8/layout/list1"/>
    <dgm:cxn modelId="{B7D26358-A0AB-4492-8A95-DC15C36BA6CC}" type="presParOf" srcId="{6489781E-A721-474B-8AEA-10A9080F2B6A}" destId="{61EFCD8E-2E06-46BB-90DA-B69555FE7501}" srcOrd="19" destOrd="0" presId="urn:microsoft.com/office/officeart/2005/8/layout/list1"/>
    <dgm:cxn modelId="{9DC891CE-4E1D-4605-B961-5575BC475944}" type="presParOf" srcId="{6489781E-A721-474B-8AEA-10A9080F2B6A}" destId="{DDD02B45-5371-4154-BD68-0AE4B3D19832}" srcOrd="20" destOrd="0" presId="urn:microsoft.com/office/officeart/2005/8/layout/list1"/>
    <dgm:cxn modelId="{94FBBD0B-0CE5-41B1-AEF4-33CCB1F7AAE5}" type="presParOf" srcId="{DDD02B45-5371-4154-BD68-0AE4B3D19832}" destId="{3EBBA4A1-5525-4FDB-A37D-9EE38F809C0F}" srcOrd="0" destOrd="0" presId="urn:microsoft.com/office/officeart/2005/8/layout/list1"/>
    <dgm:cxn modelId="{6DBEE98D-7CE9-4C9D-B3CE-6418844E9B92}" type="presParOf" srcId="{DDD02B45-5371-4154-BD68-0AE4B3D19832}" destId="{6DCF4E53-DB44-4ECC-A875-94128C5AD21E}" srcOrd="1" destOrd="0" presId="urn:microsoft.com/office/officeart/2005/8/layout/list1"/>
    <dgm:cxn modelId="{D4C3F521-0A41-404B-A9AC-8CEE3873B34A}" type="presParOf" srcId="{6489781E-A721-474B-8AEA-10A9080F2B6A}" destId="{6D9FE171-C459-4C77-A2EE-92B082B5ABB4}" srcOrd="21" destOrd="0" presId="urn:microsoft.com/office/officeart/2005/8/layout/list1"/>
    <dgm:cxn modelId="{BE94DD7D-79C8-4D21-9438-0A3491217CD8}" type="presParOf" srcId="{6489781E-A721-474B-8AEA-10A9080F2B6A}" destId="{DCBC50EF-3176-43FA-B693-D73415296B5E}" srcOrd="22" destOrd="0" presId="urn:microsoft.com/office/officeart/2005/8/layout/list1"/>
    <dgm:cxn modelId="{77ABE948-7B3E-419F-B291-92DE3829BCF0}" type="presParOf" srcId="{6489781E-A721-474B-8AEA-10A9080F2B6A}" destId="{072E95BD-2CB3-4816-87C9-35676DC5F8B5}" srcOrd="23" destOrd="0" presId="urn:microsoft.com/office/officeart/2005/8/layout/list1"/>
    <dgm:cxn modelId="{3869E6B2-BDAD-4566-A109-1F979D23A3BD}" type="presParOf" srcId="{6489781E-A721-474B-8AEA-10A9080F2B6A}" destId="{D00D43AD-535D-4D47-9FF8-B1A0F7D4572B}" srcOrd="24" destOrd="0" presId="urn:microsoft.com/office/officeart/2005/8/layout/list1"/>
    <dgm:cxn modelId="{8E1B8F03-0354-47BD-A28F-90C936F984FF}" type="presParOf" srcId="{D00D43AD-535D-4D47-9FF8-B1A0F7D4572B}" destId="{7AB23620-518D-461F-918C-1BC087E956B5}" srcOrd="0" destOrd="0" presId="urn:microsoft.com/office/officeart/2005/8/layout/list1"/>
    <dgm:cxn modelId="{2FAEC7B3-6C1B-4EFA-8AB2-13423C1FC0DB}" type="presParOf" srcId="{D00D43AD-535D-4D47-9FF8-B1A0F7D4572B}" destId="{CED06E57-6BE4-4DFF-9074-AC8B87C7C39B}" srcOrd="1" destOrd="0" presId="urn:microsoft.com/office/officeart/2005/8/layout/list1"/>
    <dgm:cxn modelId="{0EA71E3B-05B6-4562-9287-8C2D28EADACE}" type="presParOf" srcId="{6489781E-A721-474B-8AEA-10A9080F2B6A}" destId="{7F23A892-DB44-4644-ACC9-FE36AC2C37B8}" srcOrd="25" destOrd="0" presId="urn:microsoft.com/office/officeart/2005/8/layout/list1"/>
    <dgm:cxn modelId="{CC8313D6-5E14-4A88-8DAA-2A2BA29113DB}" type="presParOf" srcId="{6489781E-A721-474B-8AEA-10A9080F2B6A}" destId="{B19965A8-2D4D-4DB8-9469-A55F80BA89C5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DCF2B4-E803-44F8-B372-A326EC5CD50F}" type="doc">
      <dgm:prSet loTypeId="urn:microsoft.com/office/officeart/2005/8/layout/chevronAccent+Icon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6DEE48A-EDB6-4DF2-BA0F-40D506FB58E5}">
      <dgm:prSet phldrT="[Text]" custT="1"/>
      <dgm:spPr/>
      <dgm:t>
        <a:bodyPr/>
        <a:lstStyle/>
        <a:p>
          <a:r>
            <a:rPr lang="sq-AL" sz="1800" noProof="0" dirty="0"/>
            <a:t>Analizimi i nevojave nga viti i kaluar.</a:t>
          </a:r>
        </a:p>
      </dgm:t>
    </dgm:pt>
    <dgm:pt modelId="{933C5810-6876-4686-AC47-BD2C6B236A16}" type="parTrans" cxnId="{0B4DDFDE-9056-4AF9-B372-3D11775543EF}">
      <dgm:prSet/>
      <dgm:spPr/>
      <dgm:t>
        <a:bodyPr/>
        <a:lstStyle/>
        <a:p>
          <a:endParaRPr lang="sq-AL" sz="2400" noProof="0" dirty="0"/>
        </a:p>
      </dgm:t>
    </dgm:pt>
    <dgm:pt modelId="{29415E2D-7477-45E4-AA5A-CBD33B4ED2E0}" type="sibTrans" cxnId="{0B4DDFDE-9056-4AF9-B372-3D11775543EF}">
      <dgm:prSet/>
      <dgm:spPr/>
      <dgm:t>
        <a:bodyPr/>
        <a:lstStyle/>
        <a:p>
          <a:endParaRPr lang="sq-AL" sz="2400" noProof="0" dirty="0"/>
        </a:p>
      </dgm:t>
    </dgm:pt>
    <dgm:pt modelId="{F9C4C3B5-428A-4B0F-9AE8-B586700A4187}">
      <dgm:prSet custT="1"/>
      <dgm:spPr/>
      <dgm:t>
        <a:bodyPr/>
        <a:lstStyle/>
        <a:p>
          <a:r>
            <a:rPr lang="sq-AL" sz="1800" noProof="0" dirty="0"/>
            <a:t>Përcaktimi i qëllimeve strategjike.</a:t>
          </a:r>
        </a:p>
      </dgm:t>
    </dgm:pt>
    <dgm:pt modelId="{22EF43E4-6AD9-4198-80AF-E17E1698F903}" type="parTrans" cxnId="{6F947C3E-8907-4850-A445-23B48DBC4E7B}">
      <dgm:prSet/>
      <dgm:spPr/>
      <dgm:t>
        <a:bodyPr/>
        <a:lstStyle/>
        <a:p>
          <a:endParaRPr lang="sq-AL" sz="2400" noProof="0" dirty="0"/>
        </a:p>
      </dgm:t>
    </dgm:pt>
    <dgm:pt modelId="{DCDACA31-EF24-4582-B597-58968DD459E7}" type="sibTrans" cxnId="{6F947C3E-8907-4850-A445-23B48DBC4E7B}">
      <dgm:prSet/>
      <dgm:spPr/>
      <dgm:t>
        <a:bodyPr/>
        <a:lstStyle/>
        <a:p>
          <a:endParaRPr lang="sq-AL" sz="2400" noProof="0" dirty="0"/>
        </a:p>
      </dgm:t>
    </dgm:pt>
    <dgm:pt modelId="{C4FBC1F7-E83F-4900-84A2-022D01E21E27}">
      <dgm:prSet custT="1"/>
      <dgm:spPr/>
      <dgm:t>
        <a:bodyPr/>
        <a:lstStyle/>
        <a:p>
          <a:r>
            <a:rPr lang="sq-AL" sz="1800" noProof="0" dirty="0"/>
            <a:t>Miratimi nga drejtoria e institucionit.</a:t>
          </a:r>
        </a:p>
      </dgm:t>
    </dgm:pt>
    <dgm:pt modelId="{68ABDE65-C162-44A1-9D00-9FCA8D6A25E5}" type="parTrans" cxnId="{7544F1BD-7EBC-4E7C-BEE2-9E8FF29DDCA0}">
      <dgm:prSet/>
      <dgm:spPr/>
      <dgm:t>
        <a:bodyPr/>
        <a:lstStyle/>
        <a:p>
          <a:endParaRPr lang="sq-AL" sz="2400" noProof="0" dirty="0"/>
        </a:p>
      </dgm:t>
    </dgm:pt>
    <dgm:pt modelId="{14C99D57-7C0D-406C-B9E0-139C603C1524}" type="sibTrans" cxnId="{7544F1BD-7EBC-4E7C-BEE2-9E8FF29DDCA0}">
      <dgm:prSet/>
      <dgm:spPr/>
      <dgm:t>
        <a:bodyPr/>
        <a:lstStyle/>
        <a:p>
          <a:endParaRPr lang="sq-AL" sz="2400" noProof="0" dirty="0"/>
        </a:p>
      </dgm:t>
    </dgm:pt>
    <dgm:pt modelId="{7121099E-0BBF-4823-92E5-18A1F061D4F1}">
      <dgm:prSet custT="1"/>
      <dgm:spPr/>
      <dgm:t>
        <a:bodyPr/>
        <a:lstStyle/>
        <a:p>
          <a:r>
            <a:rPr lang="sq-AL" sz="1800" noProof="0" dirty="0"/>
            <a:t>Zbatimi dhe monitorimi periodik.</a:t>
          </a:r>
        </a:p>
      </dgm:t>
    </dgm:pt>
    <dgm:pt modelId="{3964209C-8957-4A1A-915A-396FBD8CBD88}" type="parTrans" cxnId="{15AEAA34-9A48-4758-BE29-4C055C272594}">
      <dgm:prSet/>
      <dgm:spPr/>
      <dgm:t>
        <a:bodyPr/>
        <a:lstStyle/>
        <a:p>
          <a:endParaRPr lang="sq-AL" sz="2400" noProof="0" dirty="0"/>
        </a:p>
      </dgm:t>
    </dgm:pt>
    <dgm:pt modelId="{D826122A-DAC9-4432-8424-39E00BE0A0CE}" type="sibTrans" cxnId="{15AEAA34-9A48-4758-BE29-4C055C272594}">
      <dgm:prSet/>
      <dgm:spPr/>
      <dgm:t>
        <a:bodyPr/>
        <a:lstStyle/>
        <a:p>
          <a:endParaRPr lang="sq-AL" sz="2400" noProof="0" dirty="0"/>
        </a:p>
      </dgm:t>
    </dgm:pt>
    <dgm:pt modelId="{E08EFE30-5BEF-45D2-8C58-D5C85660AE8A}" type="pres">
      <dgm:prSet presAssocID="{BADCF2B4-E803-44F8-B372-A326EC5CD50F}" presName="Name0" presStyleCnt="0">
        <dgm:presLayoutVars>
          <dgm:dir/>
          <dgm:resizeHandles val="exact"/>
        </dgm:presLayoutVars>
      </dgm:prSet>
      <dgm:spPr/>
    </dgm:pt>
    <dgm:pt modelId="{7DC3A1EA-C276-4A2A-8BEA-D09B9342FEB9}" type="pres">
      <dgm:prSet presAssocID="{B6DEE48A-EDB6-4DF2-BA0F-40D506FB58E5}" presName="composite" presStyleCnt="0"/>
      <dgm:spPr/>
    </dgm:pt>
    <dgm:pt modelId="{997E2905-53DE-4D8D-9FE1-7F1D42D9E955}" type="pres">
      <dgm:prSet presAssocID="{B6DEE48A-EDB6-4DF2-BA0F-40D506FB58E5}" presName="bgChev" presStyleLbl="node1" presStyleIdx="0" presStyleCnt="4"/>
      <dgm:spPr/>
    </dgm:pt>
    <dgm:pt modelId="{FD742227-3708-43F9-A28A-4968ED92BF73}" type="pres">
      <dgm:prSet presAssocID="{B6DEE48A-EDB6-4DF2-BA0F-40D506FB58E5}" presName="txNode" presStyleLbl="fgAcc1" presStyleIdx="0" presStyleCnt="4">
        <dgm:presLayoutVars>
          <dgm:bulletEnabled val="1"/>
        </dgm:presLayoutVars>
      </dgm:prSet>
      <dgm:spPr/>
    </dgm:pt>
    <dgm:pt modelId="{E65B6AD2-DF4C-4914-BDD1-E0A109264C19}" type="pres">
      <dgm:prSet presAssocID="{29415E2D-7477-45E4-AA5A-CBD33B4ED2E0}" presName="compositeSpace" presStyleCnt="0"/>
      <dgm:spPr/>
    </dgm:pt>
    <dgm:pt modelId="{04778A68-1CCA-4BB5-BA5A-D96D79C78149}" type="pres">
      <dgm:prSet presAssocID="{F9C4C3B5-428A-4B0F-9AE8-B586700A4187}" presName="composite" presStyleCnt="0"/>
      <dgm:spPr/>
    </dgm:pt>
    <dgm:pt modelId="{B7A2C234-D45B-4469-BB0F-BC351C804633}" type="pres">
      <dgm:prSet presAssocID="{F9C4C3B5-428A-4B0F-9AE8-B586700A4187}" presName="bgChev" presStyleLbl="node1" presStyleIdx="1" presStyleCnt="4"/>
      <dgm:spPr/>
    </dgm:pt>
    <dgm:pt modelId="{B62BD921-8892-4D90-8570-640C77D5A4A2}" type="pres">
      <dgm:prSet presAssocID="{F9C4C3B5-428A-4B0F-9AE8-B586700A4187}" presName="txNode" presStyleLbl="fgAcc1" presStyleIdx="1" presStyleCnt="4">
        <dgm:presLayoutVars>
          <dgm:bulletEnabled val="1"/>
        </dgm:presLayoutVars>
      </dgm:prSet>
      <dgm:spPr/>
    </dgm:pt>
    <dgm:pt modelId="{B116CC32-04DF-4E92-82DF-B7D6B149684E}" type="pres">
      <dgm:prSet presAssocID="{DCDACA31-EF24-4582-B597-58968DD459E7}" presName="compositeSpace" presStyleCnt="0"/>
      <dgm:spPr/>
    </dgm:pt>
    <dgm:pt modelId="{70D50473-B7CA-4294-8460-0975E0776597}" type="pres">
      <dgm:prSet presAssocID="{C4FBC1F7-E83F-4900-84A2-022D01E21E27}" presName="composite" presStyleCnt="0"/>
      <dgm:spPr/>
    </dgm:pt>
    <dgm:pt modelId="{AAF86A5A-7477-4765-BD04-D2E63A920254}" type="pres">
      <dgm:prSet presAssocID="{C4FBC1F7-E83F-4900-84A2-022D01E21E27}" presName="bgChev" presStyleLbl="node1" presStyleIdx="2" presStyleCnt="4"/>
      <dgm:spPr/>
    </dgm:pt>
    <dgm:pt modelId="{179B9394-1F83-4CAF-B329-005C18F0AEB1}" type="pres">
      <dgm:prSet presAssocID="{C4FBC1F7-E83F-4900-84A2-022D01E21E27}" presName="txNode" presStyleLbl="fgAcc1" presStyleIdx="2" presStyleCnt="4">
        <dgm:presLayoutVars>
          <dgm:bulletEnabled val="1"/>
        </dgm:presLayoutVars>
      </dgm:prSet>
      <dgm:spPr/>
    </dgm:pt>
    <dgm:pt modelId="{14248659-C4B0-49B9-BFBD-4774AEC6664C}" type="pres">
      <dgm:prSet presAssocID="{14C99D57-7C0D-406C-B9E0-139C603C1524}" presName="compositeSpace" presStyleCnt="0"/>
      <dgm:spPr/>
    </dgm:pt>
    <dgm:pt modelId="{394014DF-7B4F-44F1-A67A-08013C7EA26E}" type="pres">
      <dgm:prSet presAssocID="{7121099E-0BBF-4823-92E5-18A1F061D4F1}" presName="composite" presStyleCnt="0"/>
      <dgm:spPr/>
    </dgm:pt>
    <dgm:pt modelId="{D9F6AC64-9B37-4341-AA4D-4E7F5FF113B9}" type="pres">
      <dgm:prSet presAssocID="{7121099E-0BBF-4823-92E5-18A1F061D4F1}" presName="bgChev" presStyleLbl="node1" presStyleIdx="3" presStyleCnt="4"/>
      <dgm:spPr/>
    </dgm:pt>
    <dgm:pt modelId="{0F978B36-F759-4EAF-BA9F-31A3BF1761EC}" type="pres">
      <dgm:prSet presAssocID="{7121099E-0BBF-4823-92E5-18A1F061D4F1}" presName="txNode" presStyleLbl="fgAcc1" presStyleIdx="3" presStyleCnt="4">
        <dgm:presLayoutVars>
          <dgm:bulletEnabled val="1"/>
        </dgm:presLayoutVars>
      </dgm:prSet>
      <dgm:spPr/>
    </dgm:pt>
  </dgm:ptLst>
  <dgm:cxnLst>
    <dgm:cxn modelId="{15AEAA34-9A48-4758-BE29-4C055C272594}" srcId="{BADCF2B4-E803-44F8-B372-A326EC5CD50F}" destId="{7121099E-0BBF-4823-92E5-18A1F061D4F1}" srcOrd="3" destOrd="0" parTransId="{3964209C-8957-4A1A-915A-396FBD8CBD88}" sibTransId="{D826122A-DAC9-4432-8424-39E00BE0A0CE}"/>
    <dgm:cxn modelId="{6ADA2D3A-C73A-4DBE-B941-61AF24AB4467}" type="presOf" srcId="{C4FBC1F7-E83F-4900-84A2-022D01E21E27}" destId="{179B9394-1F83-4CAF-B329-005C18F0AEB1}" srcOrd="0" destOrd="0" presId="urn:microsoft.com/office/officeart/2005/8/layout/chevronAccent+Icon"/>
    <dgm:cxn modelId="{6F947C3E-8907-4850-A445-23B48DBC4E7B}" srcId="{BADCF2B4-E803-44F8-B372-A326EC5CD50F}" destId="{F9C4C3B5-428A-4B0F-9AE8-B586700A4187}" srcOrd="1" destOrd="0" parTransId="{22EF43E4-6AD9-4198-80AF-E17E1698F903}" sibTransId="{DCDACA31-EF24-4582-B597-58968DD459E7}"/>
    <dgm:cxn modelId="{A15387B5-AA4D-41D7-AFB4-2215A80115AF}" type="presOf" srcId="{B6DEE48A-EDB6-4DF2-BA0F-40D506FB58E5}" destId="{FD742227-3708-43F9-A28A-4968ED92BF73}" srcOrd="0" destOrd="0" presId="urn:microsoft.com/office/officeart/2005/8/layout/chevronAccent+Icon"/>
    <dgm:cxn modelId="{49923FBC-273F-4477-A817-500D35E61395}" type="presOf" srcId="{BADCF2B4-E803-44F8-B372-A326EC5CD50F}" destId="{E08EFE30-5BEF-45D2-8C58-D5C85660AE8A}" srcOrd="0" destOrd="0" presId="urn:microsoft.com/office/officeart/2005/8/layout/chevronAccent+Icon"/>
    <dgm:cxn modelId="{7544F1BD-7EBC-4E7C-BEE2-9E8FF29DDCA0}" srcId="{BADCF2B4-E803-44F8-B372-A326EC5CD50F}" destId="{C4FBC1F7-E83F-4900-84A2-022D01E21E27}" srcOrd="2" destOrd="0" parTransId="{68ABDE65-C162-44A1-9D00-9FCA8D6A25E5}" sibTransId="{14C99D57-7C0D-406C-B9E0-139C603C1524}"/>
    <dgm:cxn modelId="{0B4DDFDE-9056-4AF9-B372-3D11775543EF}" srcId="{BADCF2B4-E803-44F8-B372-A326EC5CD50F}" destId="{B6DEE48A-EDB6-4DF2-BA0F-40D506FB58E5}" srcOrd="0" destOrd="0" parTransId="{933C5810-6876-4686-AC47-BD2C6B236A16}" sibTransId="{29415E2D-7477-45E4-AA5A-CBD33B4ED2E0}"/>
    <dgm:cxn modelId="{06700DE2-FA50-494B-BCA7-446AB6862E24}" type="presOf" srcId="{F9C4C3B5-428A-4B0F-9AE8-B586700A4187}" destId="{B62BD921-8892-4D90-8570-640C77D5A4A2}" srcOrd="0" destOrd="0" presId="urn:microsoft.com/office/officeart/2005/8/layout/chevronAccent+Icon"/>
    <dgm:cxn modelId="{0FA16FE9-2B91-4547-96F6-46CEB3FA91A0}" type="presOf" srcId="{7121099E-0BBF-4823-92E5-18A1F061D4F1}" destId="{0F978B36-F759-4EAF-BA9F-31A3BF1761EC}" srcOrd="0" destOrd="0" presId="urn:microsoft.com/office/officeart/2005/8/layout/chevronAccent+Icon"/>
    <dgm:cxn modelId="{17B0B868-5753-4475-9345-C3DFF7BDFBF2}" type="presParOf" srcId="{E08EFE30-5BEF-45D2-8C58-D5C85660AE8A}" destId="{7DC3A1EA-C276-4A2A-8BEA-D09B9342FEB9}" srcOrd="0" destOrd="0" presId="urn:microsoft.com/office/officeart/2005/8/layout/chevronAccent+Icon"/>
    <dgm:cxn modelId="{631063A0-BE88-4ED0-8DC1-22DF4EB7795D}" type="presParOf" srcId="{7DC3A1EA-C276-4A2A-8BEA-D09B9342FEB9}" destId="{997E2905-53DE-4D8D-9FE1-7F1D42D9E955}" srcOrd="0" destOrd="0" presId="urn:microsoft.com/office/officeart/2005/8/layout/chevronAccent+Icon"/>
    <dgm:cxn modelId="{B58220A7-0A73-467D-B40F-E8A67875D809}" type="presParOf" srcId="{7DC3A1EA-C276-4A2A-8BEA-D09B9342FEB9}" destId="{FD742227-3708-43F9-A28A-4968ED92BF73}" srcOrd="1" destOrd="0" presId="urn:microsoft.com/office/officeart/2005/8/layout/chevronAccent+Icon"/>
    <dgm:cxn modelId="{E9024802-69F9-4AC9-AC2D-8180075C07F1}" type="presParOf" srcId="{E08EFE30-5BEF-45D2-8C58-D5C85660AE8A}" destId="{E65B6AD2-DF4C-4914-BDD1-E0A109264C19}" srcOrd="1" destOrd="0" presId="urn:microsoft.com/office/officeart/2005/8/layout/chevronAccent+Icon"/>
    <dgm:cxn modelId="{046EEE7D-8F35-4AA9-B418-E425948C63CF}" type="presParOf" srcId="{E08EFE30-5BEF-45D2-8C58-D5C85660AE8A}" destId="{04778A68-1CCA-4BB5-BA5A-D96D79C78149}" srcOrd="2" destOrd="0" presId="urn:microsoft.com/office/officeart/2005/8/layout/chevronAccent+Icon"/>
    <dgm:cxn modelId="{9955E6B4-1A61-4148-BA0E-AB65EAE8E6A8}" type="presParOf" srcId="{04778A68-1CCA-4BB5-BA5A-D96D79C78149}" destId="{B7A2C234-D45B-4469-BB0F-BC351C804633}" srcOrd="0" destOrd="0" presId="urn:microsoft.com/office/officeart/2005/8/layout/chevronAccent+Icon"/>
    <dgm:cxn modelId="{EECEC97C-FBC5-4590-AC9F-92EB4E2F2009}" type="presParOf" srcId="{04778A68-1CCA-4BB5-BA5A-D96D79C78149}" destId="{B62BD921-8892-4D90-8570-640C77D5A4A2}" srcOrd="1" destOrd="0" presId="urn:microsoft.com/office/officeart/2005/8/layout/chevronAccent+Icon"/>
    <dgm:cxn modelId="{B15CB4A2-5C6B-4955-A8BC-7F21323F0FE5}" type="presParOf" srcId="{E08EFE30-5BEF-45D2-8C58-D5C85660AE8A}" destId="{B116CC32-04DF-4E92-82DF-B7D6B149684E}" srcOrd="3" destOrd="0" presId="urn:microsoft.com/office/officeart/2005/8/layout/chevronAccent+Icon"/>
    <dgm:cxn modelId="{0F5A99B6-6F1C-46FD-9C79-4300256907BE}" type="presParOf" srcId="{E08EFE30-5BEF-45D2-8C58-D5C85660AE8A}" destId="{70D50473-B7CA-4294-8460-0975E0776597}" srcOrd="4" destOrd="0" presId="urn:microsoft.com/office/officeart/2005/8/layout/chevronAccent+Icon"/>
    <dgm:cxn modelId="{144E2B6A-3AFA-44B6-90B8-812A07F8DB4B}" type="presParOf" srcId="{70D50473-B7CA-4294-8460-0975E0776597}" destId="{AAF86A5A-7477-4765-BD04-D2E63A920254}" srcOrd="0" destOrd="0" presId="urn:microsoft.com/office/officeart/2005/8/layout/chevronAccent+Icon"/>
    <dgm:cxn modelId="{FD7DE7D3-24EB-429D-9C29-F27A91BAF630}" type="presParOf" srcId="{70D50473-B7CA-4294-8460-0975E0776597}" destId="{179B9394-1F83-4CAF-B329-005C18F0AEB1}" srcOrd="1" destOrd="0" presId="urn:microsoft.com/office/officeart/2005/8/layout/chevronAccent+Icon"/>
    <dgm:cxn modelId="{C08BBEBB-AF4F-4F2A-AD5F-FE8EF1DDACD8}" type="presParOf" srcId="{E08EFE30-5BEF-45D2-8C58-D5C85660AE8A}" destId="{14248659-C4B0-49B9-BFBD-4774AEC6664C}" srcOrd="5" destOrd="0" presId="urn:microsoft.com/office/officeart/2005/8/layout/chevronAccent+Icon"/>
    <dgm:cxn modelId="{4EC0AC35-41C8-431B-B8D0-25A9A6A9FBDF}" type="presParOf" srcId="{E08EFE30-5BEF-45D2-8C58-D5C85660AE8A}" destId="{394014DF-7B4F-44F1-A67A-08013C7EA26E}" srcOrd="6" destOrd="0" presId="urn:microsoft.com/office/officeart/2005/8/layout/chevronAccent+Icon"/>
    <dgm:cxn modelId="{B8449485-9223-4435-BD28-EECE47B9E768}" type="presParOf" srcId="{394014DF-7B4F-44F1-A67A-08013C7EA26E}" destId="{D9F6AC64-9B37-4341-AA4D-4E7F5FF113B9}" srcOrd="0" destOrd="0" presId="urn:microsoft.com/office/officeart/2005/8/layout/chevronAccent+Icon"/>
    <dgm:cxn modelId="{11105B3F-DAAC-4483-9842-0C98461A5AB4}" type="presParOf" srcId="{394014DF-7B4F-44F1-A67A-08013C7EA26E}" destId="{0F978B36-F759-4EAF-BA9F-31A3BF1761EC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6ED7B4-664A-42FB-991D-AA92E64E0E4D}">
      <dsp:nvSpPr>
        <dsp:cNvPr id="0" name=""/>
        <dsp:cNvSpPr/>
      </dsp:nvSpPr>
      <dsp:spPr>
        <a:xfrm>
          <a:off x="0" y="338769"/>
          <a:ext cx="9729437" cy="327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C6836A-718D-4329-A173-3B6740C96A00}">
      <dsp:nvSpPr>
        <dsp:cNvPr id="0" name=""/>
        <dsp:cNvSpPr/>
      </dsp:nvSpPr>
      <dsp:spPr>
        <a:xfrm>
          <a:off x="486471" y="146888"/>
          <a:ext cx="6810606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425" tIns="0" rIns="2574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q-AL" sz="2000" kern="1200" noProof="0" dirty="0"/>
            <a:t>Koordinatori për zhvillimin e vazhduar profesional</a:t>
          </a:r>
        </a:p>
      </dsp:txBody>
      <dsp:txXfrm>
        <a:off x="505205" y="165622"/>
        <a:ext cx="6773138" cy="346292"/>
      </dsp:txXfrm>
    </dsp:sp>
    <dsp:sp modelId="{10843DD7-C171-44F6-9852-760074232642}">
      <dsp:nvSpPr>
        <dsp:cNvPr id="0" name=""/>
        <dsp:cNvSpPr/>
      </dsp:nvSpPr>
      <dsp:spPr>
        <a:xfrm>
          <a:off x="0" y="928449"/>
          <a:ext cx="9729437" cy="327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1D1020-2D7C-4732-8676-C3A53BBEABE1}">
      <dsp:nvSpPr>
        <dsp:cNvPr id="0" name=""/>
        <dsp:cNvSpPr/>
      </dsp:nvSpPr>
      <dsp:spPr>
        <a:xfrm>
          <a:off x="486471" y="736569"/>
          <a:ext cx="6810606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425" tIns="0" rIns="2574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q-AL" sz="2000" kern="1200" noProof="0" dirty="0"/>
            <a:t>Koordinatori për zhvillimin e </a:t>
          </a:r>
          <a:r>
            <a:rPr lang="sq-AL" sz="2000" kern="1200" noProof="0" dirty="0" err="1"/>
            <a:t>kurrikulave</a:t>
          </a:r>
          <a:endParaRPr lang="sq-AL" sz="2000" kern="1200" noProof="0" dirty="0"/>
        </a:p>
      </dsp:txBody>
      <dsp:txXfrm>
        <a:off x="505205" y="755303"/>
        <a:ext cx="6773138" cy="346292"/>
      </dsp:txXfrm>
    </dsp:sp>
    <dsp:sp modelId="{2FD4ABCC-78BB-4B9B-9803-546985FFB1BD}">
      <dsp:nvSpPr>
        <dsp:cNvPr id="0" name=""/>
        <dsp:cNvSpPr/>
      </dsp:nvSpPr>
      <dsp:spPr>
        <a:xfrm>
          <a:off x="0" y="1518129"/>
          <a:ext cx="9729437" cy="327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B92E1A-63F0-40FC-9A86-2AB43EDC17FD}">
      <dsp:nvSpPr>
        <dsp:cNvPr id="0" name=""/>
        <dsp:cNvSpPr/>
      </dsp:nvSpPr>
      <dsp:spPr>
        <a:xfrm>
          <a:off x="486471" y="1326249"/>
          <a:ext cx="6810606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425" tIns="0" rIns="2574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q-AL" sz="2000" kern="1200" noProof="0" dirty="0"/>
            <a:t>Koordinatori për marrëdhëniet me biznesin</a:t>
          </a:r>
        </a:p>
      </dsp:txBody>
      <dsp:txXfrm>
        <a:off x="505205" y="1344983"/>
        <a:ext cx="6773138" cy="346292"/>
      </dsp:txXfrm>
    </dsp:sp>
    <dsp:sp modelId="{56D27AE8-2D8B-4170-B77D-3C826884554D}">
      <dsp:nvSpPr>
        <dsp:cNvPr id="0" name=""/>
        <dsp:cNvSpPr/>
      </dsp:nvSpPr>
      <dsp:spPr>
        <a:xfrm>
          <a:off x="0" y="2107809"/>
          <a:ext cx="9729437" cy="327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DFF54E-F171-47D5-A543-108BFB1176EE}">
      <dsp:nvSpPr>
        <dsp:cNvPr id="0" name=""/>
        <dsp:cNvSpPr/>
      </dsp:nvSpPr>
      <dsp:spPr>
        <a:xfrm>
          <a:off x="486471" y="1915929"/>
          <a:ext cx="6810606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425" tIns="0" rIns="2574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q-AL" sz="2000" kern="1200" noProof="0" dirty="0"/>
            <a:t>Koordinatori i orientimit te karrierës </a:t>
          </a:r>
        </a:p>
      </dsp:txBody>
      <dsp:txXfrm>
        <a:off x="505205" y="1934663"/>
        <a:ext cx="6773138" cy="346292"/>
      </dsp:txXfrm>
    </dsp:sp>
    <dsp:sp modelId="{A6E5FCB5-9567-41AA-87BA-CC62A2FEEA7B}">
      <dsp:nvSpPr>
        <dsp:cNvPr id="0" name=""/>
        <dsp:cNvSpPr/>
      </dsp:nvSpPr>
      <dsp:spPr>
        <a:xfrm>
          <a:off x="0" y="2697489"/>
          <a:ext cx="9729437" cy="327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5794A3-81DA-4ECA-A82F-984021B1F24E}">
      <dsp:nvSpPr>
        <dsp:cNvPr id="0" name=""/>
        <dsp:cNvSpPr/>
      </dsp:nvSpPr>
      <dsp:spPr>
        <a:xfrm>
          <a:off x="486471" y="2505609"/>
          <a:ext cx="6810606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425" tIns="0" rIns="2574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q-AL" sz="2000" kern="1200" noProof="0" dirty="0"/>
            <a:t>Koordinatori për hartimin dhe zbatimin e projekteve</a:t>
          </a:r>
        </a:p>
      </dsp:txBody>
      <dsp:txXfrm>
        <a:off x="505205" y="2524343"/>
        <a:ext cx="6773138" cy="346292"/>
      </dsp:txXfrm>
    </dsp:sp>
    <dsp:sp modelId="{DCBC50EF-3176-43FA-B693-D73415296B5E}">
      <dsp:nvSpPr>
        <dsp:cNvPr id="0" name=""/>
        <dsp:cNvSpPr/>
      </dsp:nvSpPr>
      <dsp:spPr>
        <a:xfrm>
          <a:off x="0" y="3287169"/>
          <a:ext cx="9729437" cy="327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CF4E53-DB44-4ECC-A875-94128C5AD21E}">
      <dsp:nvSpPr>
        <dsp:cNvPr id="0" name=""/>
        <dsp:cNvSpPr/>
      </dsp:nvSpPr>
      <dsp:spPr>
        <a:xfrm>
          <a:off x="486471" y="3095289"/>
          <a:ext cx="6810606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425" tIns="0" rIns="2574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q-AL" sz="2000" kern="1200" noProof="0" dirty="0"/>
            <a:t>Koordinatori për zhvillimin e marketingut</a:t>
          </a:r>
        </a:p>
      </dsp:txBody>
      <dsp:txXfrm>
        <a:off x="505205" y="3114023"/>
        <a:ext cx="6773138" cy="346292"/>
      </dsp:txXfrm>
    </dsp:sp>
    <dsp:sp modelId="{B19965A8-2D4D-4DB8-9469-A55F80BA89C5}">
      <dsp:nvSpPr>
        <dsp:cNvPr id="0" name=""/>
        <dsp:cNvSpPr/>
      </dsp:nvSpPr>
      <dsp:spPr>
        <a:xfrm>
          <a:off x="0" y="3876849"/>
          <a:ext cx="9729437" cy="327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D06E57-6BE4-4DFF-9074-AC8B87C7C39B}">
      <dsp:nvSpPr>
        <dsp:cNvPr id="0" name=""/>
        <dsp:cNvSpPr/>
      </dsp:nvSpPr>
      <dsp:spPr>
        <a:xfrm>
          <a:off x="486471" y="3684969"/>
          <a:ext cx="6810606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425" tIns="0" rIns="2574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q-AL" sz="2000" kern="1200" noProof="0" dirty="0"/>
            <a:t>Koordinatori për gjurmimin</a:t>
          </a:r>
        </a:p>
      </dsp:txBody>
      <dsp:txXfrm>
        <a:off x="505205" y="3703703"/>
        <a:ext cx="6773138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7E2905-53DE-4D8D-9FE1-7F1D42D9E955}">
      <dsp:nvSpPr>
        <dsp:cNvPr id="0" name=""/>
        <dsp:cNvSpPr/>
      </dsp:nvSpPr>
      <dsp:spPr>
        <a:xfrm>
          <a:off x="4918" y="728291"/>
          <a:ext cx="2315177" cy="893658"/>
        </a:xfrm>
        <a:prstGeom prst="chevron">
          <a:avLst>
            <a:gd name="adj" fmla="val 4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742227-3708-43F9-A28A-4968ED92BF73}">
      <dsp:nvSpPr>
        <dsp:cNvPr id="0" name=""/>
        <dsp:cNvSpPr/>
      </dsp:nvSpPr>
      <dsp:spPr>
        <a:xfrm>
          <a:off x="622299" y="951706"/>
          <a:ext cx="1955038" cy="893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q-AL" sz="1800" kern="1200" noProof="0" dirty="0"/>
            <a:t>Analizimi i nevojave nga viti i kaluar.</a:t>
          </a:r>
        </a:p>
      </dsp:txBody>
      <dsp:txXfrm>
        <a:off x="648473" y="977880"/>
        <a:ext cx="1902690" cy="841310"/>
      </dsp:txXfrm>
    </dsp:sp>
    <dsp:sp modelId="{B7A2C234-D45B-4469-BB0F-BC351C804633}">
      <dsp:nvSpPr>
        <dsp:cNvPr id="0" name=""/>
        <dsp:cNvSpPr/>
      </dsp:nvSpPr>
      <dsp:spPr>
        <a:xfrm>
          <a:off x="2649366" y="728291"/>
          <a:ext cx="2315177" cy="893658"/>
        </a:xfrm>
        <a:prstGeom prst="chevron">
          <a:avLst>
            <a:gd name="adj" fmla="val 4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2BD921-8892-4D90-8570-640C77D5A4A2}">
      <dsp:nvSpPr>
        <dsp:cNvPr id="0" name=""/>
        <dsp:cNvSpPr/>
      </dsp:nvSpPr>
      <dsp:spPr>
        <a:xfrm>
          <a:off x="3266747" y="951706"/>
          <a:ext cx="1955038" cy="893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q-AL" sz="1800" kern="1200" noProof="0" dirty="0"/>
            <a:t>Përcaktimi i qëllimeve strategjike.</a:t>
          </a:r>
        </a:p>
      </dsp:txBody>
      <dsp:txXfrm>
        <a:off x="3292921" y="977880"/>
        <a:ext cx="1902690" cy="841310"/>
      </dsp:txXfrm>
    </dsp:sp>
    <dsp:sp modelId="{AAF86A5A-7477-4765-BD04-D2E63A920254}">
      <dsp:nvSpPr>
        <dsp:cNvPr id="0" name=""/>
        <dsp:cNvSpPr/>
      </dsp:nvSpPr>
      <dsp:spPr>
        <a:xfrm>
          <a:off x="5293813" y="728291"/>
          <a:ext cx="2315177" cy="893658"/>
        </a:xfrm>
        <a:prstGeom prst="chevron">
          <a:avLst>
            <a:gd name="adj" fmla="val 4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9B9394-1F83-4CAF-B329-005C18F0AEB1}">
      <dsp:nvSpPr>
        <dsp:cNvPr id="0" name=""/>
        <dsp:cNvSpPr/>
      </dsp:nvSpPr>
      <dsp:spPr>
        <a:xfrm>
          <a:off x="5911194" y="951706"/>
          <a:ext cx="1955038" cy="893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q-AL" sz="1800" kern="1200" noProof="0" dirty="0"/>
            <a:t>Miratimi nga drejtoria e institucionit.</a:t>
          </a:r>
        </a:p>
      </dsp:txBody>
      <dsp:txXfrm>
        <a:off x="5937368" y="977880"/>
        <a:ext cx="1902690" cy="841310"/>
      </dsp:txXfrm>
    </dsp:sp>
    <dsp:sp modelId="{D9F6AC64-9B37-4341-AA4D-4E7F5FF113B9}">
      <dsp:nvSpPr>
        <dsp:cNvPr id="0" name=""/>
        <dsp:cNvSpPr/>
      </dsp:nvSpPr>
      <dsp:spPr>
        <a:xfrm>
          <a:off x="7938261" y="728291"/>
          <a:ext cx="2315177" cy="893658"/>
        </a:xfrm>
        <a:prstGeom prst="chevron">
          <a:avLst>
            <a:gd name="adj" fmla="val 4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978B36-F759-4EAF-BA9F-31A3BF1761EC}">
      <dsp:nvSpPr>
        <dsp:cNvPr id="0" name=""/>
        <dsp:cNvSpPr/>
      </dsp:nvSpPr>
      <dsp:spPr>
        <a:xfrm>
          <a:off x="8555642" y="951706"/>
          <a:ext cx="1955038" cy="893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q-AL" sz="1800" kern="1200" noProof="0" dirty="0"/>
            <a:t>Zbatimi dhe monitorimi periodik.</a:t>
          </a:r>
        </a:p>
      </dsp:txBody>
      <dsp:txXfrm>
        <a:off x="8581816" y="977880"/>
        <a:ext cx="1902690" cy="841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FE665-EFC1-494F-9121-9E5667444BB7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A150E-918E-4A59-9A32-7E65EC9B5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85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err="1"/>
              <a:t>Qëllimi</a:t>
            </a:r>
            <a:r>
              <a:rPr lang="en-US" b="0" dirty="0"/>
              <a:t>: </a:t>
            </a:r>
            <a:r>
              <a:rPr lang="en-US" b="0" dirty="0" err="1"/>
              <a:t>Sigurimi</a:t>
            </a:r>
            <a:r>
              <a:rPr lang="en-US" b="0" dirty="0"/>
              <a:t> </a:t>
            </a:r>
            <a:r>
              <a:rPr lang="en-US" b="0" dirty="0" err="1"/>
              <a:t>i</a:t>
            </a:r>
            <a:r>
              <a:rPr lang="en-US" b="0" dirty="0"/>
              <a:t> </a:t>
            </a:r>
            <a:r>
              <a:rPr lang="en-US" b="0" dirty="0" err="1"/>
              <a:t>një</a:t>
            </a:r>
            <a:r>
              <a:rPr lang="en-US" b="0" dirty="0"/>
              <a:t> </a:t>
            </a:r>
            <a:r>
              <a:rPr lang="en-US" b="0" dirty="0" err="1"/>
              <a:t>arsimi</a:t>
            </a:r>
            <a:r>
              <a:rPr lang="en-US" b="0" dirty="0"/>
              <a:t> </a:t>
            </a:r>
            <a:r>
              <a:rPr lang="en-US" b="0" dirty="0" err="1"/>
              <a:t>cilësor</a:t>
            </a:r>
            <a:r>
              <a:rPr lang="en-US" b="0" dirty="0"/>
              <a:t> </a:t>
            </a:r>
            <a:r>
              <a:rPr lang="en-US" b="0" dirty="0" err="1"/>
              <a:t>në</a:t>
            </a:r>
            <a:r>
              <a:rPr lang="en-US" b="0" dirty="0"/>
              <a:t> </a:t>
            </a:r>
            <a:r>
              <a:rPr lang="en-US" b="0" dirty="0" err="1"/>
              <a:t>Arsimin</a:t>
            </a:r>
            <a:r>
              <a:rPr lang="en-US" b="0" dirty="0"/>
              <a:t> dhe </a:t>
            </a:r>
            <a:r>
              <a:rPr lang="en-US" b="0" dirty="0" err="1"/>
              <a:t>Formimin</a:t>
            </a:r>
            <a:r>
              <a:rPr lang="en-US" b="0" dirty="0"/>
              <a:t> </a:t>
            </a:r>
            <a:r>
              <a:rPr lang="en-US" b="0" dirty="0" err="1"/>
              <a:t>Profesional</a:t>
            </a:r>
            <a:r>
              <a:rPr lang="en-US" b="0" dirty="0"/>
              <a:t> (AFP).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A150E-918E-4A59-9A32-7E65EC9B55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70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Koordinon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hartimin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dhe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zbatimin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planit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marketingut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duke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integruar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edhe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planin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vjetor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ofruesit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AFP-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: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Koordinatori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harton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planin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vjetor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marketingut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krijon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dhe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përditëson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ekipin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marketingut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detajon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fushatat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përputhje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me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objektivat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shkollës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, dhe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siguron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trajnimin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ekipit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rritjen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aftësive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tyre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gjatë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gjithë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vitit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shkollor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Lehtëson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marrëdhëniet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me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publikun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bashkëpunim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me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drejtorin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ofruesit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AFP-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dhe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koordinatorët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tjerë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njësisë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zhvillimit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: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Koordinatori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menaxhon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marrëdhëniet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me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mediat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sociale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dhe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lokale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mban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marrëdhënie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me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bizneset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forcuar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reputacionin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shkollës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, dhe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komunikon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vazhdimisht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me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koordinatorët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Njësisë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Zhvillimit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iniciativat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marketingut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dhe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promovimit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Koncepton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përgatit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dhe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koordinon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zbatimin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veprimtarive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ndryshme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promovuar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praninë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ofertën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dhe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përfaqësimin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ofruesit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AFP-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nivele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ndryshme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: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Koordinatori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koordinon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fushatat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tematike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nga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AKPA dhe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Ministria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Arsimit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dhe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Sportit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përgatit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materiale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promovuese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kërkon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sponsorizime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organizon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aktivitete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promovuese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shkollën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, dhe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analizon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perceptimin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publik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përmirësuar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mesazhet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marketingut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ardhmen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A150E-918E-4A59-9A32-7E65EC9B556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153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Koordinon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dhe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drejton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procesin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mbledhjes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dhënave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nxënësit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/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kursantët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që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kanë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ndjekur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arsimin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/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formimin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profesional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;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Koordinon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dhe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drejton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procesin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mbledhjes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dhënave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gjurmimit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mënyrë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periodike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nivel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ofruesi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: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Koordinatori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organizon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takime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ndërgjegjësuese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me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maturantët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plotëson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formularin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paragjurmimit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njofton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dhe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shpërndan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pyetësorin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gjurmimit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tek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ish-maturantët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, dhe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monitoron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procesin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mbledhjes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dhënave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Krijon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dhe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mirëmban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bazën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dhënave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me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informacionet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nga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rezultatet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gjurmimit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;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Analizon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dhënat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nga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gjurmimi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duke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garantuar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trajtimin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konfidencial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dhënave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individuale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: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Koordinatori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bashkëpunim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me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mësuesin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IT-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analizon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dhënat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mbledhura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identifikuar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trendet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kryesore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dhe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më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pas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shkruan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raportin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gjurmimit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, duke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përcaktuar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mesazhet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kryesore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aktorët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gjatë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muajve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shtator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deri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tetor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, duke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ruajtur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konfidencialitetin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dhënave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Koordinon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raportimin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dhe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komunikimin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rezultateve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nga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gjurmimi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tek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palët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kyçe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interesit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: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Koordinatori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prezanton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rezultatet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raportit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gjurmimit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me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Njësinë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Zhvillimit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drejtorinë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shkollës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stafin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bordin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drejtues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, dhe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komunikon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rezultatet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me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grupe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tjera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interesit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sipas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nevojës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Koordinon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dhe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mbështet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procesin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përdorimit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rezultateve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nivel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ofruesi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A150E-918E-4A59-9A32-7E65EC9B55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668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AD0879-5E1E-FB29-9042-6EE76350C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F1091F-FAC9-C1B1-BC70-2191EDE763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B372A7-0F02-F446-BD88-C10F8EB760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D56B0-DA04-1842-3D16-2BA8684677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A150E-918E-4A59-9A32-7E65EC9B556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436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err="1"/>
              <a:t>Rezultatet</a:t>
            </a:r>
            <a:r>
              <a:rPr lang="en-US" b="0" dirty="0"/>
              <a:t> e </a:t>
            </a:r>
            <a:r>
              <a:rPr lang="en-US" b="0" dirty="0" err="1"/>
              <a:t>Monitorimit</a:t>
            </a:r>
            <a:endParaRPr lang="en-US" b="0" dirty="0"/>
          </a:p>
          <a:p>
            <a:r>
              <a:rPr lang="en-US" b="0" dirty="0" err="1"/>
              <a:t>Identifikimi</a:t>
            </a:r>
            <a:r>
              <a:rPr lang="en-US" b="0" dirty="0"/>
              <a:t> </a:t>
            </a:r>
            <a:r>
              <a:rPr lang="en-US" b="0" dirty="0" err="1"/>
              <a:t>i</a:t>
            </a:r>
            <a:r>
              <a:rPr lang="en-US" b="0" dirty="0"/>
              <a:t> </a:t>
            </a:r>
            <a:r>
              <a:rPr lang="en-US" b="0" dirty="0" err="1"/>
              <a:t>fushave</a:t>
            </a:r>
            <a:r>
              <a:rPr lang="en-US" b="0" dirty="0"/>
              <a:t> me </a:t>
            </a:r>
            <a:r>
              <a:rPr lang="en-US" b="0" dirty="0" err="1"/>
              <a:t>progres</a:t>
            </a:r>
            <a:r>
              <a:rPr lang="en-US" b="0" dirty="0"/>
              <a:t> </a:t>
            </a:r>
            <a:r>
              <a:rPr lang="en-US" b="0" dirty="0" err="1"/>
              <a:t>të</a:t>
            </a:r>
            <a:r>
              <a:rPr lang="en-US" b="0" dirty="0"/>
              <a:t> </a:t>
            </a:r>
            <a:r>
              <a:rPr lang="en-US" b="0" dirty="0" err="1"/>
              <a:t>ngadaltë</a:t>
            </a:r>
            <a:r>
              <a:rPr lang="en-US" b="0" dirty="0"/>
              <a:t> dhe </a:t>
            </a:r>
            <a:r>
              <a:rPr lang="en-US" b="0" dirty="0" err="1"/>
              <a:t>përcaktimi</a:t>
            </a:r>
            <a:r>
              <a:rPr lang="en-US" b="0" dirty="0"/>
              <a:t> </a:t>
            </a:r>
            <a:r>
              <a:rPr lang="en-US" b="0" dirty="0" err="1"/>
              <a:t>i</a:t>
            </a:r>
            <a:r>
              <a:rPr lang="en-US" b="0" dirty="0"/>
              <a:t> </a:t>
            </a:r>
            <a:r>
              <a:rPr lang="en-US" b="0" dirty="0" err="1"/>
              <a:t>hapave</a:t>
            </a:r>
            <a:r>
              <a:rPr lang="en-US" b="0" dirty="0"/>
              <a:t> </a:t>
            </a:r>
            <a:r>
              <a:rPr lang="en-US" b="0" dirty="0" err="1"/>
              <a:t>për</a:t>
            </a:r>
            <a:r>
              <a:rPr lang="en-US" b="0" dirty="0"/>
              <a:t> </a:t>
            </a:r>
            <a:r>
              <a:rPr lang="en-US" b="0" dirty="0" err="1"/>
              <a:t>përmirësim</a:t>
            </a:r>
            <a:r>
              <a:rPr lang="en-US" b="0" dirty="0"/>
              <a:t>.</a:t>
            </a:r>
            <a:br>
              <a:rPr lang="en-US" b="0" dirty="0"/>
            </a:br>
            <a:r>
              <a:rPr lang="en-US" b="0" dirty="0" err="1"/>
              <a:t>Përdorimi</a:t>
            </a:r>
            <a:r>
              <a:rPr lang="en-US" b="0" dirty="0"/>
              <a:t> </a:t>
            </a:r>
            <a:r>
              <a:rPr lang="en-US" b="0" dirty="0" err="1"/>
              <a:t>i</a:t>
            </a:r>
            <a:r>
              <a:rPr lang="en-US" b="0" dirty="0"/>
              <a:t> </a:t>
            </a:r>
            <a:r>
              <a:rPr lang="en-US" b="0" dirty="0" err="1"/>
              <a:t>të</a:t>
            </a:r>
            <a:r>
              <a:rPr lang="en-US" b="0" dirty="0"/>
              <a:t> </a:t>
            </a:r>
            <a:r>
              <a:rPr lang="en-US" b="0" dirty="0" err="1"/>
              <a:t>dhënave</a:t>
            </a:r>
            <a:r>
              <a:rPr lang="en-US" b="0" dirty="0"/>
              <a:t> </a:t>
            </a:r>
            <a:r>
              <a:rPr lang="en-US" b="0" dirty="0" err="1"/>
              <a:t>të</a:t>
            </a:r>
            <a:r>
              <a:rPr lang="en-US" b="0" dirty="0"/>
              <a:t> </a:t>
            </a:r>
            <a:r>
              <a:rPr lang="en-US" b="0" dirty="0" err="1"/>
              <a:t>mbledhura</a:t>
            </a:r>
            <a:r>
              <a:rPr lang="en-US" b="0" dirty="0"/>
              <a:t>.</a:t>
            </a:r>
          </a:p>
          <a:p>
            <a:r>
              <a:rPr lang="en-US" b="0" dirty="0" err="1"/>
              <a:t>Raporti</a:t>
            </a:r>
            <a:r>
              <a:rPr lang="en-US" b="0" dirty="0"/>
              <a:t> final </a:t>
            </a:r>
            <a:r>
              <a:rPr lang="en-US" b="0" dirty="0" err="1"/>
              <a:t>dorëzohet</a:t>
            </a:r>
            <a:r>
              <a:rPr lang="en-US" b="0" dirty="0"/>
              <a:t> </a:t>
            </a:r>
            <a:r>
              <a:rPr lang="en-US" b="0" dirty="0" err="1"/>
              <a:t>tek</a:t>
            </a:r>
            <a:r>
              <a:rPr lang="en-US" b="0" dirty="0"/>
              <a:t> </a:t>
            </a:r>
            <a:r>
              <a:rPr lang="en-US" b="0" dirty="0" err="1"/>
              <a:t>drejtori</a:t>
            </a:r>
            <a:r>
              <a:rPr lang="en-US" b="0" dirty="0"/>
              <a:t> </a:t>
            </a:r>
            <a:r>
              <a:rPr lang="en-US" b="0" dirty="0" err="1"/>
              <a:t>i</a:t>
            </a:r>
            <a:r>
              <a:rPr lang="en-US" b="0" dirty="0"/>
              <a:t> </a:t>
            </a:r>
            <a:r>
              <a:rPr lang="en-US" b="0" dirty="0" err="1"/>
              <a:t>institucionit</a:t>
            </a:r>
            <a:r>
              <a:rPr lang="en-US" b="0" dirty="0"/>
              <a:t> </a:t>
            </a:r>
            <a:r>
              <a:rPr lang="en-US" b="0" dirty="0" err="1"/>
              <a:t>për</a:t>
            </a:r>
            <a:r>
              <a:rPr lang="en-US" b="0" dirty="0"/>
              <a:t> </a:t>
            </a:r>
            <a:r>
              <a:rPr lang="en-US" b="0" dirty="0" err="1"/>
              <a:t>miratim</a:t>
            </a:r>
            <a:r>
              <a:rPr lang="en-US" b="0" dirty="0"/>
              <a:t> dhe </a:t>
            </a:r>
            <a:r>
              <a:rPr lang="en-US" b="0" dirty="0" err="1"/>
              <a:t>veprime</a:t>
            </a:r>
            <a:r>
              <a:rPr lang="en-US" b="0" dirty="0"/>
              <a:t> </a:t>
            </a:r>
            <a:r>
              <a:rPr lang="en-US" b="0" dirty="0" err="1"/>
              <a:t>të</a:t>
            </a:r>
            <a:r>
              <a:rPr lang="en-US" b="0" dirty="0"/>
              <a:t> </a:t>
            </a:r>
            <a:r>
              <a:rPr lang="en-US" b="0" dirty="0" err="1"/>
              <a:t>mëtejshme</a:t>
            </a:r>
            <a:r>
              <a:rPr lang="en-US" b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A150E-918E-4A59-9A32-7E65EC9B556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782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E63097-4824-2135-B548-869C24383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9A5E00-04F7-3257-2E6C-7F04CDD6DA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8FAD26-0CFC-230A-622E-58E0B5F4E5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err="1"/>
              <a:t>Psh</a:t>
            </a:r>
            <a:r>
              <a:rPr lang="en-US" b="0" dirty="0"/>
              <a:t>: </a:t>
            </a:r>
            <a:r>
              <a:rPr lang="en-US" b="0" dirty="0" err="1"/>
              <a:t>Rezultatet</a:t>
            </a:r>
            <a:r>
              <a:rPr lang="en-US" b="0" dirty="0"/>
              <a:t> e </a:t>
            </a:r>
            <a:r>
              <a:rPr lang="en-US" b="0" dirty="0" err="1"/>
              <a:t>Vlerësimit</a:t>
            </a:r>
            <a:r>
              <a:rPr lang="en-US" b="0" dirty="0"/>
              <a:t> </a:t>
            </a:r>
            <a:r>
              <a:rPr lang="en-US" b="0" dirty="0" err="1"/>
              <a:t>ndihmojne</a:t>
            </a:r>
            <a:r>
              <a:rPr lang="en-US" b="0" dirty="0"/>
              <a:t> ne:</a:t>
            </a:r>
            <a:br>
              <a:rPr lang="en-US" b="0" dirty="0"/>
            </a:br>
            <a:r>
              <a:rPr lang="en-US" b="0" dirty="0" err="1"/>
              <a:t>Identifikimi</a:t>
            </a:r>
            <a:r>
              <a:rPr lang="en-US" b="0" dirty="0"/>
              <a:t> </a:t>
            </a:r>
            <a:r>
              <a:rPr lang="en-US" b="0" dirty="0" err="1"/>
              <a:t>i</a:t>
            </a:r>
            <a:r>
              <a:rPr lang="en-US" b="0" dirty="0"/>
              <a:t> </a:t>
            </a:r>
            <a:r>
              <a:rPr lang="en-US" b="0" dirty="0" err="1"/>
              <a:t>sherbimeve</a:t>
            </a:r>
            <a:r>
              <a:rPr lang="en-US" b="0" dirty="0"/>
              <a:t> me </a:t>
            </a:r>
            <a:r>
              <a:rPr lang="en-US" b="0" dirty="0" err="1"/>
              <a:t>nevojë</a:t>
            </a:r>
            <a:r>
              <a:rPr lang="en-US" b="0" dirty="0"/>
              <a:t> </a:t>
            </a:r>
            <a:r>
              <a:rPr lang="en-US" b="0" dirty="0" err="1"/>
              <a:t>për</a:t>
            </a:r>
            <a:r>
              <a:rPr lang="en-US" b="0" dirty="0"/>
              <a:t> </a:t>
            </a:r>
            <a:r>
              <a:rPr lang="en-US" b="0" dirty="0" err="1"/>
              <a:t>ndërhyrje</a:t>
            </a:r>
            <a:r>
              <a:rPr lang="en-US" b="0" dirty="0"/>
              <a:t> </a:t>
            </a:r>
            <a:r>
              <a:rPr lang="en-US" b="0" dirty="0" err="1"/>
              <a:t>për</a:t>
            </a:r>
            <a:r>
              <a:rPr lang="en-US" b="0" dirty="0"/>
              <a:t> </a:t>
            </a:r>
            <a:r>
              <a:rPr lang="en-US" b="0" dirty="0" err="1"/>
              <a:t>të</a:t>
            </a:r>
            <a:r>
              <a:rPr lang="en-US" b="0" dirty="0"/>
              <a:t> </a:t>
            </a:r>
            <a:r>
              <a:rPr lang="en-US" b="0" dirty="0" err="1"/>
              <a:t>përmirësuar</a:t>
            </a:r>
            <a:r>
              <a:rPr lang="en-US" b="0" dirty="0"/>
              <a:t> </a:t>
            </a:r>
            <a:r>
              <a:rPr lang="en-US" b="0" dirty="0" err="1"/>
              <a:t>mbështetjen</a:t>
            </a:r>
            <a:r>
              <a:rPr lang="en-US" b="0" dirty="0"/>
              <a:t> </a:t>
            </a:r>
            <a:r>
              <a:rPr lang="en-US" b="0" dirty="0" err="1"/>
              <a:t>për</a:t>
            </a:r>
            <a:r>
              <a:rPr lang="en-US" b="0" dirty="0"/>
              <a:t> </a:t>
            </a:r>
            <a:r>
              <a:rPr lang="en-US" b="0" dirty="0" err="1"/>
              <a:t>nxënësit</a:t>
            </a:r>
            <a:r>
              <a:rPr lang="en-US" b="0" dirty="0"/>
              <a:t>.</a:t>
            </a:r>
            <a:br>
              <a:rPr lang="en-US" b="0" dirty="0"/>
            </a:br>
            <a:r>
              <a:rPr lang="en-US" b="0" dirty="0" err="1"/>
              <a:t>Përshtatja</a:t>
            </a:r>
            <a:r>
              <a:rPr lang="en-US" b="0" dirty="0"/>
              <a:t> e </a:t>
            </a:r>
            <a:r>
              <a:rPr lang="en-US" b="0" dirty="0" err="1"/>
              <a:t>planeve</a:t>
            </a:r>
            <a:r>
              <a:rPr lang="en-US" b="0" dirty="0"/>
              <a:t> </a:t>
            </a:r>
            <a:r>
              <a:rPr lang="en-US" b="0" dirty="0" err="1"/>
              <a:t>të</a:t>
            </a:r>
            <a:r>
              <a:rPr lang="en-US" b="0" dirty="0"/>
              <a:t> </a:t>
            </a:r>
            <a:r>
              <a:rPr lang="en-US" b="0" dirty="0" err="1"/>
              <a:t>njësisë</a:t>
            </a:r>
            <a:r>
              <a:rPr lang="en-US" b="0" dirty="0"/>
              <a:t> </a:t>
            </a:r>
            <a:r>
              <a:rPr lang="en-US" b="0" dirty="0" err="1"/>
              <a:t>bazuar</a:t>
            </a:r>
            <a:r>
              <a:rPr lang="en-US" b="0" dirty="0"/>
              <a:t> </a:t>
            </a:r>
            <a:r>
              <a:rPr lang="en-US" b="0" dirty="0" err="1"/>
              <a:t>në</a:t>
            </a:r>
            <a:r>
              <a:rPr lang="en-US" b="0" dirty="0"/>
              <a:t> </a:t>
            </a:r>
            <a:r>
              <a:rPr lang="en-US" b="0" dirty="0" err="1"/>
              <a:t>të</a:t>
            </a:r>
            <a:r>
              <a:rPr lang="en-US" b="0" dirty="0"/>
              <a:t> </a:t>
            </a:r>
            <a:r>
              <a:rPr lang="en-US" b="0" dirty="0" err="1"/>
              <a:t>dhënat</a:t>
            </a:r>
            <a:r>
              <a:rPr lang="en-US" b="0" dirty="0"/>
              <a:t> e </a:t>
            </a:r>
            <a:r>
              <a:rPr lang="en-US" b="0" dirty="0" err="1"/>
              <a:t>vlerësimit</a:t>
            </a:r>
            <a:r>
              <a:rPr lang="en-US" b="0" dirty="0"/>
              <a:t> </a:t>
            </a:r>
            <a:r>
              <a:rPr lang="en-US" b="0" dirty="0" err="1"/>
              <a:t>për</a:t>
            </a:r>
            <a:r>
              <a:rPr lang="en-US" b="0" dirty="0"/>
              <a:t> </a:t>
            </a:r>
            <a:r>
              <a:rPr lang="en-US" b="0" dirty="0" err="1"/>
              <a:t>vitin</a:t>
            </a:r>
            <a:r>
              <a:rPr lang="en-US" b="0" dirty="0"/>
              <a:t> </a:t>
            </a:r>
            <a:r>
              <a:rPr lang="en-US" b="0" dirty="0" err="1"/>
              <a:t>pasardhës</a:t>
            </a:r>
            <a:r>
              <a:rPr lang="en-US" b="0" dirty="0"/>
              <a:t>.</a:t>
            </a:r>
            <a:br>
              <a:rPr lang="en-US" b="0" dirty="0"/>
            </a:br>
            <a:r>
              <a:rPr lang="en-US" b="0" dirty="0" err="1"/>
              <a:t>Përdorimi</a:t>
            </a:r>
            <a:r>
              <a:rPr lang="en-US" b="0" dirty="0"/>
              <a:t> </a:t>
            </a:r>
            <a:r>
              <a:rPr lang="en-US" b="0" dirty="0" err="1"/>
              <a:t>i</a:t>
            </a:r>
            <a:r>
              <a:rPr lang="en-US" b="0" dirty="0"/>
              <a:t> feedback-</a:t>
            </a:r>
            <a:r>
              <a:rPr lang="en-US" b="0" dirty="0" err="1"/>
              <a:t>ut</a:t>
            </a:r>
            <a:r>
              <a:rPr lang="en-US" b="0" dirty="0"/>
              <a:t> </a:t>
            </a:r>
            <a:r>
              <a:rPr lang="en-US" b="0" dirty="0" err="1"/>
              <a:t>të</a:t>
            </a:r>
            <a:r>
              <a:rPr lang="en-US" b="0" dirty="0"/>
              <a:t> </a:t>
            </a:r>
            <a:r>
              <a:rPr lang="en-US" b="0" dirty="0" err="1"/>
              <a:t>biznesit</a:t>
            </a:r>
            <a:r>
              <a:rPr lang="en-US" b="0" dirty="0"/>
              <a:t> </a:t>
            </a:r>
            <a:r>
              <a:rPr lang="en-US" b="0" dirty="0" err="1"/>
              <a:t>për</a:t>
            </a:r>
            <a:r>
              <a:rPr lang="en-US" b="0" dirty="0"/>
              <a:t> </a:t>
            </a:r>
            <a:r>
              <a:rPr lang="en-US" b="0" dirty="0" err="1"/>
              <a:t>të</a:t>
            </a:r>
            <a:r>
              <a:rPr lang="en-US" b="0" dirty="0"/>
              <a:t> </a:t>
            </a:r>
            <a:r>
              <a:rPr lang="en-US" b="0" dirty="0" err="1"/>
              <a:t>përmirësuar</a:t>
            </a:r>
            <a:r>
              <a:rPr lang="en-US" b="0" dirty="0"/>
              <a:t> </a:t>
            </a:r>
            <a:r>
              <a:rPr lang="en-US" b="0" dirty="0" err="1"/>
              <a:t>ofertën</a:t>
            </a:r>
            <a:r>
              <a:rPr lang="en-US" b="0" dirty="0"/>
              <a:t> e </a:t>
            </a:r>
            <a:r>
              <a:rPr lang="en-US" b="0" dirty="0" err="1"/>
              <a:t>praktikave</a:t>
            </a:r>
            <a:r>
              <a:rPr lang="en-US" b="0" dirty="0"/>
              <a:t> </a:t>
            </a:r>
            <a:r>
              <a:rPr lang="en-US" b="0" dirty="0" err="1"/>
              <a:t>profesionale</a:t>
            </a:r>
            <a:r>
              <a:rPr lang="en-US" b="0" dirty="0"/>
              <a:t> dhe </a:t>
            </a:r>
            <a:r>
              <a:rPr lang="en-US" b="0" dirty="0" err="1"/>
              <a:t>lidhjen</a:t>
            </a:r>
            <a:r>
              <a:rPr lang="en-US" b="0" dirty="0"/>
              <a:t> me </a:t>
            </a:r>
            <a:r>
              <a:rPr lang="en-US" b="0" dirty="0" err="1"/>
              <a:t>tregun</a:t>
            </a:r>
            <a:r>
              <a:rPr lang="en-US" b="0" dirty="0"/>
              <a:t> e </a:t>
            </a:r>
            <a:r>
              <a:rPr lang="en-US" b="0" dirty="0" err="1"/>
              <a:t>punës</a:t>
            </a:r>
            <a:r>
              <a:rPr lang="en-US" b="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428097-E3F4-D830-29C5-87B9084B6B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A150E-918E-4A59-9A32-7E65EC9B556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893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0146E0-773F-210D-C4E0-A00C0EE05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364A9D-1EBF-D55F-B1EE-26118B3394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615525-2587-8218-8C1A-CE95C3C94D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Neni 21 </a:t>
            </a:r>
            <a:endParaRPr lang="en-US" sz="1800" b="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en-US" sz="1800" b="1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Vlerësimi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i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performancës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së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koordinatorëve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/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anëtarëve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Njësisë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së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Zhvillimit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endParaRPr lang="en-US" sz="1800" b="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Në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përfundim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miratimit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raportit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përfundimtar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drejtuesi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institucionit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së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bashku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me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përgjegjësin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njësisë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bëjnë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vlerësimin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performancës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së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koordinatorëve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njësisë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sipas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treguesve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dhe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kritereve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paracaktuara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Vlerësimi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performancës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së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përgjegjësit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Njësisë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sipas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treguesve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dhe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kritereve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paracaktuara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bëhet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nga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drejtuesi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institucionit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Neni 22 </a:t>
            </a:r>
            <a:endParaRPr lang="en-US" sz="1800" b="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Norma 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mësimore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endParaRPr lang="en-US" sz="1800" b="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Koordinatori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/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anëtari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njësisë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së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zhvillimit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plotëson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normën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mësimore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sipas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përcaktimeve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akteve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nënligjore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kontratës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së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punës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dhe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në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Rregullores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së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Institucionit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Mungesat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pajustifikuara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në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orët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mësimore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dhe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në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detyrat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përcaktuara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në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këtë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kontratë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konsiderohen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shkelje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rënda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disiplinës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në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punë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E647D8-EA6B-5800-86BB-630C6997CC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A150E-918E-4A59-9A32-7E65EC9B556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740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09C89B-30E5-5D37-5350-D5906E098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D26861-9C91-C454-8897-A41CD23270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4148BF-C948-F0C3-98EC-B1D204772F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i="0" dirty="0" err="1"/>
              <a:t>Njësia</a:t>
            </a:r>
            <a:r>
              <a:rPr lang="en-US" sz="1200" i="0" dirty="0"/>
              <a:t> e </a:t>
            </a:r>
            <a:r>
              <a:rPr lang="en-US" sz="1200" i="0" dirty="0" err="1"/>
              <a:t>Zhvillimit</a:t>
            </a:r>
            <a:r>
              <a:rPr lang="en-US" sz="1200" i="0" dirty="0"/>
              <a:t> </a:t>
            </a:r>
            <a:r>
              <a:rPr lang="en-US" sz="1200" i="0" dirty="0" err="1"/>
              <a:t>siguron</a:t>
            </a:r>
            <a:r>
              <a:rPr lang="en-US" sz="1200" i="0" dirty="0"/>
              <a:t> </a:t>
            </a:r>
            <a:r>
              <a:rPr lang="en-US" sz="1200" i="0" dirty="0" err="1"/>
              <a:t>cilësi</a:t>
            </a:r>
            <a:r>
              <a:rPr lang="en-US" sz="1200" i="0" dirty="0"/>
              <a:t> dhe </a:t>
            </a:r>
            <a:r>
              <a:rPr lang="en-US" sz="1200" i="0" dirty="0" err="1"/>
              <a:t>përmirësim</a:t>
            </a:r>
            <a:r>
              <a:rPr lang="en-US" sz="1200" i="0" dirty="0"/>
              <a:t> </a:t>
            </a:r>
            <a:r>
              <a:rPr lang="en-US" sz="1200" i="0" dirty="0" err="1"/>
              <a:t>të</a:t>
            </a:r>
            <a:r>
              <a:rPr lang="en-US" sz="1200" i="0" dirty="0"/>
              <a:t> </a:t>
            </a:r>
            <a:r>
              <a:rPr lang="en-US" sz="1200" i="0" dirty="0" err="1"/>
              <a:t>vazhdueshëm</a:t>
            </a:r>
            <a:r>
              <a:rPr lang="en-US" sz="1200" i="0" dirty="0"/>
              <a:t> </a:t>
            </a:r>
            <a:r>
              <a:rPr lang="en-US" sz="1200" i="0" dirty="0" err="1"/>
              <a:t>në</a:t>
            </a:r>
            <a:r>
              <a:rPr lang="en-US" sz="1200" i="0" dirty="0"/>
              <a:t> </a:t>
            </a:r>
            <a:r>
              <a:rPr lang="en-US" sz="1200" i="0" dirty="0" err="1"/>
              <a:t>Arsimin</a:t>
            </a:r>
            <a:r>
              <a:rPr lang="en-US" sz="1200" i="0" dirty="0"/>
              <a:t> dhe </a:t>
            </a:r>
            <a:r>
              <a:rPr lang="en-US" sz="1200" i="0" dirty="0" err="1"/>
              <a:t>Formimin</a:t>
            </a:r>
            <a:r>
              <a:rPr lang="en-US" sz="1200" i="0" dirty="0"/>
              <a:t> </a:t>
            </a:r>
            <a:r>
              <a:rPr lang="en-US" sz="1200" i="0" dirty="0" err="1"/>
              <a:t>Profesional</a:t>
            </a:r>
            <a:r>
              <a:rPr lang="en-US" sz="1200" i="0" dirty="0"/>
              <a:t> (AFP).</a:t>
            </a:r>
          </a:p>
          <a:p>
            <a:pPr marL="0" indent="0">
              <a:buNone/>
            </a:pPr>
            <a:endParaRPr lang="en-US" sz="1200" i="0" dirty="0"/>
          </a:p>
          <a:p>
            <a:pPr marL="0" indent="0">
              <a:buNone/>
            </a:pPr>
            <a:r>
              <a:rPr lang="en-US" sz="1200" i="0" dirty="0" err="1"/>
              <a:t>Suksesi</a:t>
            </a:r>
            <a:r>
              <a:rPr lang="en-US" sz="1200" i="0" dirty="0"/>
              <a:t> </a:t>
            </a:r>
            <a:r>
              <a:rPr lang="en-US" sz="1200" i="0" dirty="0" err="1"/>
              <a:t>varet</a:t>
            </a:r>
            <a:r>
              <a:rPr lang="en-US" sz="1200" i="0" dirty="0"/>
              <a:t> </a:t>
            </a:r>
            <a:r>
              <a:rPr lang="en-US" sz="1200" i="0" dirty="0" err="1"/>
              <a:t>nga</a:t>
            </a:r>
            <a:r>
              <a:rPr lang="en-US" sz="1200" i="0" dirty="0"/>
              <a:t> </a:t>
            </a:r>
            <a:r>
              <a:rPr lang="en-US" sz="1200" i="0" dirty="0" err="1"/>
              <a:t>bashkëpunimi</a:t>
            </a:r>
            <a:r>
              <a:rPr lang="en-US" sz="1200" i="0" dirty="0"/>
              <a:t>, </a:t>
            </a:r>
            <a:r>
              <a:rPr lang="en-US" sz="1200" i="0" dirty="0" err="1"/>
              <a:t>planifikimi</a:t>
            </a:r>
            <a:r>
              <a:rPr lang="en-US" sz="1200" i="0" dirty="0"/>
              <a:t> dhe </a:t>
            </a:r>
            <a:r>
              <a:rPr lang="en-US" sz="1200" i="0" dirty="0" err="1"/>
              <a:t>përshtatshmëria</a:t>
            </a:r>
            <a:r>
              <a:rPr lang="en-US" sz="1200" i="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2104E-6185-60E8-3CC4-59F3ACB934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A150E-918E-4A59-9A32-7E65EC9B556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99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Përmirëson</a:t>
            </a:r>
            <a:r>
              <a:rPr lang="en-US" dirty="0"/>
              <a:t> </a:t>
            </a:r>
            <a:r>
              <a:rPr lang="en-US" dirty="0" err="1"/>
              <a:t>sistemin</a:t>
            </a:r>
            <a:r>
              <a:rPr lang="en-US" dirty="0"/>
              <a:t> dhe </a:t>
            </a:r>
            <a:r>
              <a:rPr lang="en-US" dirty="0" err="1"/>
              <a:t>ndihmon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përgatitjen</a:t>
            </a:r>
            <a:r>
              <a:rPr lang="en-US" dirty="0"/>
              <a:t> e </a:t>
            </a:r>
            <a:r>
              <a:rPr lang="en-US" dirty="0" err="1"/>
              <a:t>studentëve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tregun</a:t>
            </a:r>
            <a:r>
              <a:rPr lang="en-US" dirty="0"/>
              <a:t> e </a:t>
            </a:r>
            <a:r>
              <a:rPr lang="en-US" dirty="0" err="1"/>
              <a:t>punës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A150E-918E-4A59-9A32-7E65EC9B55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15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4E5FF-29B1-C395-87B3-0CAF3082E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32B949-8183-F136-28F4-47E78F35EC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A20035-FB64-96A9-2ED3-19491A771B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Integriteti</a:t>
            </a:r>
            <a:r>
              <a:rPr lang="en-US" sz="12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: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Anëtarët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njësisë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zhvillimit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janë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detyruar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veprojnë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me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ndershmëri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dhe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sinqeritet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gjitha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aspektet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punës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tyre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, duke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respektuar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standardet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etike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institucionit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dhe duke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shmangur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çdo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formë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mashtrimi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apo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konflikti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interesi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  <a:p>
            <a:endParaRPr lang="en-US" sz="1200" b="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en-US" sz="1200" b="1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Transparenca</a:t>
            </a:r>
            <a:r>
              <a:rPr lang="en-US" sz="12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: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gjitha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proceset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dhe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vendimet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njësisë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duhet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jenë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hapura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dhe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aksesueshme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gjitha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palët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interesuara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, duke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siguruar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që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informacionet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jenë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qarta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dhe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kuptueshme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  <a:p>
            <a:endParaRPr lang="en-US" sz="1200" b="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en-US" sz="1200" b="1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Përgjegjshmëria</a:t>
            </a:r>
            <a:r>
              <a:rPr lang="en-US" sz="12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: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Anëtarët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njësisë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zhvillimit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duhet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marrin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përgjegjësi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veprimet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tyre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dhe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jenë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gatshëm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japin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llogari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rezultatet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punës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tyre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, duke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kontribuar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efektivitetin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njësisë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  <a:p>
            <a:endParaRPr lang="en-US" sz="1200" b="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en-US" sz="1200" b="1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Respekti</a:t>
            </a:r>
            <a:r>
              <a:rPr lang="en-US" sz="12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1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</a:t>
            </a:r>
            <a:r>
              <a:rPr lang="en-US" sz="12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1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individin</a:t>
            </a:r>
            <a:r>
              <a:rPr lang="en-US" sz="12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: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gjithë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anëtarët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njësisë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duhet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trajtojnë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njëri-tjetrin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me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respekt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dhe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dinjitet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, duke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njohur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dhe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vlerësuar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diversitetin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dhe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kontributet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secilit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  <a:p>
            <a:endParaRPr lang="en-US" sz="1200" b="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en-US" sz="1200" b="1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Barazia</a:t>
            </a:r>
            <a:r>
              <a:rPr lang="en-US" sz="12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dhe </a:t>
            </a:r>
            <a:r>
              <a:rPr lang="en-US" sz="1200" b="1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drejtësia</a:t>
            </a:r>
            <a:r>
              <a:rPr lang="en-US" sz="12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: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Njësia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zhvillimit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duhet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veprojë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me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drejtësi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dhe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paanshmëri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, duke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siguruar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trajtim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barabartë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gjithë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anëtarët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pa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diskriminim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  <a:p>
            <a:endParaRPr lang="en-US" sz="1200" b="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en-US" sz="1200" b="1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Përkushtimi</a:t>
            </a:r>
            <a:r>
              <a:rPr lang="en-US" sz="12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1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</a:t>
            </a:r>
            <a:r>
              <a:rPr lang="en-US" sz="12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1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cilësi</a:t>
            </a:r>
            <a:r>
              <a:rPr lang="en-US" sz="12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: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Anëtarët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njësisë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zhvillimit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duhet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jenë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përkushtuar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arritjen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standardeve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larta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gjitha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aspektet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punës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tyre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, duke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synuar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përmirësimin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vazhdueshëm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dhe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inovacionin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1A6E67-23E6-822B-59D2-BD3F2F5250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A150E-918E-4A59-9A32-7E65EC9B55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68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Neni 6 </a:t>
            </a:r>
          </a:p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Funksionet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njësisë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së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zhvillimit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</a:p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Përgjegjësi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dhe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anëtarët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njësisë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së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zhvillimit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në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rolin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koordinatorit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përkatës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mbulojnë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shtatë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funksione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kryesore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: </a:t>
            </a:r>
          </a:p>
          <a:p>
            <a:endParaRPr lang="en-US" dirty="0"/>
          </a:p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Një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anëtar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njësisë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mund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mbulojë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me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shumë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se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një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funksion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Përgjegjësi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njësisë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përveç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detyrës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së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drejtimit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njësisë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së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zhvillimit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, duhet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mbulojë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paktën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një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funksion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tjetër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A150E-918E-4A59-9A32-7E65EC9B55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48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Analizon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rregullisht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nevojat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zhvillimin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vazhduar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profesional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: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Koordinatori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harton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një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plan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analizimin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nevojave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trajnim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mbledh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dhe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analizon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dhënat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, duke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përgatitur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një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raport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me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gjetjet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dhe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rekomandimet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harton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planin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veprimtarive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zhvillimin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vazhduar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profesional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pa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cenuar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procesin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mësimor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: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Koordinatori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përcakton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prioritetet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trajnime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harton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planin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vjetor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dhe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kalendarin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veprimtarive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identifikon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agjencitë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trajnuese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, dhe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mbështet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realizimin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veprimtarive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zhvillimin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vazhduar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profesional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Koordinon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procesin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zbatimit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planit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zhvillimit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vazhduar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profesional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: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Koordinatori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organizon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sesione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informuese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prezantuar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planin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vjetor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dhe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nxit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pjesëmarrjen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mësimdhënësve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planifikon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orë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hapura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shkëmbimin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praktikave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mësimore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ofron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mbështetje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procedurat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kualifikimit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vazhduar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, dhe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siguron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udhëzime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plotësimin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portofolit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dhe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dokumentacionit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nevojshëm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Mbikëqyr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dhe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vlerëson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ecurinë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procesit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zhvillimit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vazhduar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profesional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: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Koordinatori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regjistron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dhe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analizon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pjesëmarrjen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mësimdhënësve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aktivitetet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zhvillimit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profesional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mbledh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feedback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nga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mësimdhënësit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dhe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harton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një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raport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vjetor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ecurinë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procesit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zhvillimit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vazhduar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profesional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Koordinon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dhe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mbështet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zhvillimin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vazhduar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profesional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mësuesve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dhe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instruktorëve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sapo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emëruar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: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Koordinatori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identifikon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mësimdhënësit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që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duhet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ndjekin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kurse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specifike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trajnimi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dhe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monitoron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pjesëmarrjen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dhe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progresin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mësimdhënësve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dhe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instruktorëve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rinj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aktivitetet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zhvillimit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vazhduar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profesional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A150E-918E-4A59-9A32-7E65EC9B55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526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Koordinon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dhe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drejton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procesin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hartimit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dhe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përshtatjes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vazhdueshme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kurrikulës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kombëtare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nivel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ofruesi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AFP-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, me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nevojat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rajonale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tregut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punës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: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Koordinatori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monitoron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kërkesat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tregut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dhe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analizon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mundësitë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drejtime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reja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profesionale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, duke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bashkëpunuar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me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stafin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drejtues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Mbështet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personelin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mësimdhënës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hartimin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planeve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mësimdhënies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dhe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instrumenteve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vlerësimit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vazhduar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dhe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provimeve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përfundimtare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: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Koordinatori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përshtat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formatin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planeve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mësimdhënies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koordinon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përzgjedhjen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moduleve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me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zgjedhje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detyruar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,.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Koordinon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organizimin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proceseve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vlerësimit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ofruesin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AFP-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: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Koordinatori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mbështet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komisionet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vlerësimit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provimeve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teorike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dhe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praktike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profesionale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siguron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ndjekjen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udhëzimeve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AKAFPK-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dhe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standardeve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metodologjike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, dhe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organizon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takime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orientuese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me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nxënësit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t'i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përgatitur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testet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niveleve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Koordinon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vlerësimin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zbatueshmerisë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kurrikulës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nivel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ofruesi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: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Koordinatori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mbështet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përgatitjen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orarit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shkollës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dhe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praktikave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profesionale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mbikëqyr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dhe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sugjeron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përmirësime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zbatimin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planeve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mësimdhënies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përgatit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një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raport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mbi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ecurinë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dhe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sfidat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zbatimit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kurrikulave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Njësinë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Zhvillimit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dhe AKAFPK.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A150E-918E-4A59-9A32-7E65EC9B55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552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Shkëmben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informacion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nëpërmjet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takimeve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periodike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vizitave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mjediset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biznesit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: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Koordinatori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planifikon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menaxhon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dhe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realizon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takime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me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përfaqësuesit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bizneseve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/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kompanive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trajnuese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harton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agjendat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dhe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materialet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përkatëse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, dhe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kryen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vizita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terren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ndërtuar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marrëdhënie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dhe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eksploruar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mundësi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bashkëpunimi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Koordinon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nevojat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institucionit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kryerjen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praktikave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profesionale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nxënësve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dhe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kursantëve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si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dhe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aplikimin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kontratës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mësimin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profesionit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rastin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arsimit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profesional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dyfishtë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, me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mundësitë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kapacitetet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bizneseve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dhe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kompanive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trajnuese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: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Koordinatori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bashkëpunim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me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mësimdhënësit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praktikës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profesionale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identifikon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nevojat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shkollës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praktika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profesionale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apo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zbatimin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kontratës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mësimin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profesionit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vlerëson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kapacitetet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bizneseve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pritur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nxënësit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dhe, pas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përcaktimit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numrit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vendeve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praktikës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përgatit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dokumentacionin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nevojshëm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dhe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shpërndan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nxënësit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biznese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/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kompani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trajnuese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Mbledh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informacion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nga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bizneset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dhe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partnerët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kompanitë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trajnuese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vlerësimin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dhe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rishikimin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vazhdueshëm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ofertës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institucionit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, me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qëllim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adresimin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duhur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nevojave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lokale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rajonale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tregut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punës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përmirësuar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ofertën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ekzistuese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(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drejtime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, profile, module,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kurse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afatshkurtra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)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ose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zhvilluar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ofertë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re (module,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kurse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afatshkurtra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):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koordinatori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analizon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vazhdimisht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tregun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punës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dhe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nevojat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kompanive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lokale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dhe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rajonale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, duke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organizuar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tryeza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dialogu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strukturuar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siguruar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që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arsimi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i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ofruar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përputhet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me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kërkesat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tregut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Identifikon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biznese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reja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me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qëllim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zgjerimin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rrjetit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bashkëpunëtorëve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partnerë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socialë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Krijon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mirëmban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një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bazë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dhënash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ku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jenë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regjistruara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informacione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kontakti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dhe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informacione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tjera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më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rëndësi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mbajtjen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lidhjeve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: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Koordinatori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bën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regjistrimin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dhe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përditësimin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dhënave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bizneset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partnere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aktuale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dhe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potenciale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/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kompanitë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trajnuese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zgjedhjen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platformës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teknologjike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, dhe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ndarjen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periodike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informacionit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me AKPA-n dhe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drejtorinë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shkollës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transparencë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dhe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koordinim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Harton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planin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/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grafikun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praktikave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profesionale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biznese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dhe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realizimit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kontratës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mësimit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profesionit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kompanitë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trajnuese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arsimin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profesional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dyfishtë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Koordinon realizimin e praktikave profesionale në biznese. </a:t>
            </a:r>
            <a:endParaRPr lang="en-US" sz="1200" b="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Promovon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ofruesin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AFP-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, te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bizneset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rajon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: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Koordinatori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promovon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shkollën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aktivitete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si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konferenca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workshope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dhe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panaire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krijuar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dhe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zhvilluar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kontakte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reja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me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partnerë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potencialë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Ndërton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marrëdhënie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me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partnerë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tjerë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socialë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rajon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dhe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më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gjerë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: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Koordinatori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krijon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dhe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zhvillon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partneritete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me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biznese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dhe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organizon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takime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rregullta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monitorimin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progresit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dhe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eksplorimin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mundësive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reja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A150E-918E-4A59-9A32-7E65EC9B55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06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err="1"/>
              <a:t>Sigurohet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kandidatët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nxënës</a:t>
            </a:r>
            <a:r>
              <a:rPr lang="en-US" dirty="0"/>
              <a:t>/</a:t>
            </a:r>
            <a:r>
              <a:rPr lang="en-US" dirty="0" err="1"/>
              <a:t>kursant</a:t>
            </a:r>
            <a:r>
              <a:rPr lang="en-US" dirty="0"/>
              <a:t>, </a:t>
            </a:r>
            <a:r>
              <a:rPr lang="en-US" dirty="0" err="1"/>
              <a:t>prindërit</a:t>
            </a:r>
            <a:r>
              <a:rPr lang="en-US" dirty="0"/>
              <a:t> dhe </a:t>
            </a:r>
            <a:r>
              <a:rPr lang="en-US" dirty="0" err="1"/>
              <a:t>komuniteti</a:t>
            </a:r>
            <a:r>
              <a:rPr lang="en-US" dirty="0"/>
              <a:t>, </a:t>
            </a:r>
            <a:r>
              <a:rPr lang="en-US" dirty="0" err="1"/>
              <a:t>kanë</a:t>
            </a:r>
            <a:r>
              <a:rPr lang="en-US" dirty="0"/>
              <a:t> </a:t>
            </a:r>
            <a:r>
              <a:rPr lang="en-US" dirty="0" err="1"/>
              <a:t>informacion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mjaftueshëm</a:t>
            </a:r>
            <a:r>
              <a:rPr lang="en-US" dirty="0"/>
              <a:t> </a:t>
            </a:r>
            <a:r>
              <a:rPr lang="en-US" dirty="0" err="1"/>
              <a:t>mbi</a:t>
            </a:r>
            <a:r>
              <a:rPr lang="en-US" dirty="0"/>
              <a:t> </a:t>
            </a:r>
            <a:r>
              <a:rPr lang="en-US" dirty="0" err="1"/>
              <a:t>natyrën</a:t>
            </a:r>
            <a:r>
              <a:rPr lang="en-US" dirty="0"/>
              <a:t> e </a:t>
            </a:r>
            <a:r>
              <a:rPr lang="en-US" dirty="0" err="1"/>
              <a:t>profesioneve</a:t>
            </a:r>
            <a:r>
              <a:rPr lang="en-US" dirty="0"/>
              <a:t> dhe </a:t>
            </a:r>
            <a:r>
              <a:rPr lang="en-US" dirty="0" err="1"/>
              <a:t>kualifikimeve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ofrohen</a:t>
            </a:r>
            <a:r>
              <a:rPr lang="en-US" dirty="0"/>
              <a:t>: a) </a:t>
            </a:r>
            <a:r>
              <a:rPr lang="en-US" dirty="0" err="1"/>
              <a:t>Mbështet</a:t>
            </a:r>
            <a:r>
              <a:rPr lang="en-US" dirty="0"/>
              <a:t> </a:t>
            </a:r>
            <a:r>
              <a:rPr lang="en-US" dirty="0" err="1"/>
              <a:t>koordinatorin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zhvillimin</a:t>
            </a:r>
            <a:r>
              <a:rPr lang="en-US" dirty="0"/>
              <a:t> e </a:t>
            </a:r>
            <a:r>
              <a:rPr lang="en-US" dirty="0" err="1"/>
              <a:t>marketingut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sigurim</a:t>
            </a:r>
            <a:r>
              <a:rPr lang="en-US" dirty="0"/>
              <a:t> </a:t>
            </a:r>
            <a:r>
              <a:rPr lang="en-US" dirty="0" err="1"/>
              <a:t>informacioni</a:t>
            </a:r>
            <a:r>
              <a:rPr lang="en-US" dirty="0"/>
              <a:t> dhe </a:t>
            </a:r>
            <a:r>
              <a:rPr lang="en-US" dirty="0" err="1"/>
              <a:t>organizimin</a:t>
            </a:r>
            <a:r>
              <a:rPr lang="en-US" dirty="0"/>
              <a:t> e </a:t>
            </a:r>
            <a:r>
              <a:rPr lang="en-US" dirty="0" err="1"/>
              <a:t>vizitave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shkollë</a:t>
            </a:r>
            <a:r>
              <a:rPr lang="en-US" dirty="0"/>
              <a:t>. b) </a:t>
            </a:r>
            <a:r>
              <a:rPr lang="en-US" dirty="0" err="1"/>
              <a:t>Organizon</a:t>
            </a:r>
            <a:r>
              <a:rPr lang="en-US" dirty="0"/>
              <a:t> </a:t>
            </a:r>
            <a:r>
              <a:rPr lang="en-US" dirty="0" err="1"/>
              <a:t>marrjen</a:t>
            </a:r>
            <a:r>
              <a:rPr lang="en-US" dirty="0"/>
              <a:t> e </a:t>
            </a:r>
            <a:r>
              <a:rPr lang="en-US" dirty="0" err="1"/>
              <a:t>kontakteve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nxënësve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shkollat</a:t>
            </a:r>
            <a:r>
              <a:rPr lang="en-US" dirty="0"/>
              <a:t> 9-vjeçare </a:t>
            </a:r>
            <a:r>
              <a:rPr lang="en-US" dirty="0" err="1"/>
              <a:t>si</a:t>
            </a:r>
            <a:r>
              <a:rPr lang="en-US" dirty="0"/>
              <a:t> dhe </a:t>
            </a:r>
            <a:r>
              <a:rPr lang="en-US" dirty="0" err="1"/>
              <a:t>informon</a:t>
            </a:r>
            <a:r>
              <a:rPr lang="en-US" dirty="0"/>
              <a:t> </a:t>
            </a:r>
            <a:r>
              <a:rPr lang="en-US" dirty="0" err="1"/>
              <a:t>nxënësit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ofertën</a:t>
            </a:r>
            <a:r>
              <a:rPr lang="en-US" dirty="0"/>
              <a:t> e </a:t>
            </a:r>
            <a:r>
              <a:rPr lang="en-US" dirty="0" err="1"/>
              <a:t>shkollës</a:t>
            </a:r>
            <a:r>
              <a:rPr lang="en-US" dirty="0"/>
              <a:t>. c) </a:t>
            </a:r>
            <a:r>
              <a:rPr lang="en-US" dirty="0" err="1"/>
              <a:t>Bashkëpunon</a:t>
            </a:r>
            <a:r>
              <a:rPr lang="en-US" dirty="0"/>
              <a:t> me </a:t>
            </a:r>
            <a:r>
              <a:rPr lang="en-US" dirty="0" err="1"/>
              <a:t>koordinatorin</a:t>
            </a:r>
            <a:r>
              <a:rPr lang="en-US" dirty="0"/>
              <a:t> e </a:t>
            </a:r>
            <a:r>
              <a:rPr lang="en-US" dirty="0" err="1"/>
              <a:t>marketingut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organizimin</a:t>
            </a:r>
            <a:r>
              <a:rPr lang="en-US" dirty="0"/>
              <a:t> dhe </a:t>
            </a:r>
            <a:r>
              <a:rPr lang="en-US" dirty="0" err="1"/>
              <a:t>koordinimin</a:t>
            </a:r>
            <a:r>
              <a:rPr lang="en-US" dirty="0"/>
              <a:t> e </a:t>
            </a:r>
            <a:r>
              <a:rPr lang="en-US" dirty="0" err="1"/>
              <a:t>ditëve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hapura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shkollë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informimin</a:t>
            </a:r>
            <a:r>
              <a:rPr lang="en-US" dirty="0"/>
              <a:t> e </a:t>
            </a:r>
            <a:r>
              <a:rPr lang="en-US" dirty="0" err="1"/>
              <a:t>nxënësve</a:t>
            </a:r>
            <a:r>
              <a:rPr lang="en-US" dirty="0"/>
              <a:t>. d) </a:t>
            </a:r>
            <a:r>
              <a:rPr lang="en-US" dirty="0" err="1"/>
              <a:t>Planifikon</a:t>
            </a:r>
            <a:r>
              <a:rPr lang="en-US" dirty="0"/>
              <a:t>, </a:t>
            </a:r>
            <a:r>
              <a:rPr lang="en-US" dirty="0" err="1"/>
              <a:t>organizon</a:t>
            </a:r>
            <a:r>
              <a:rPr lang="en-US" dirty="0"/>
              <a:t> dhe </a:t>
            </a:r>
            <a:r>
              <a:rPr lang="en-US" dirty="0" err="1"/>
              <a:t>koordinon</a:t>
            </a:r>
            <a:r>
              <a:rPr lang="en-US" dirty="0"/>
              <a:t> </a:t>
            </a:r>
            <a:r>
              <a:rPr lang="en-US" dirty="0" err="1"/>
              <a:t>kurse</a:t>
            </a:r>
            <a:r>
              <a:rPr lang="en-US" dirty="0"/>
              <a:t> </a:t>
            </a:r>
            <a:r>
              <a:rPr lang="en-US" dirty="0" err="1"/>
              <a:t>verore</a:t>
            </a:r>
            <a:r>
              <a:rPr lang="en-US" dirty="0"/>
              <a:t> apo </a:t>
            </a:r>
            <a:r>
              <a:rPr lang="en-US" dirty="0" err="1"/>
              <a:t>fushatave</a:t>
            </a:r>
            <a:r>
              <a:rPr lang="en-US" dirty="0"/>
              <a:t> </a:t>
            </a:r>
            <a:r>
              <a:rPr lang="en-US" dirty="0" err="1"/>
              <a:t>specifike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nxënësit</a:t>
            </a:r>
            <a:r>
              <a:rPr lang="en-US" dirty="0"/>
              <a:t> e </a:t>
            </a:r>
            <a:r>
              <a:rPr lang="en-US" dirty="0" err="1"/>
              <a:t>shkollave</a:t>
            </a:r>
            <a:r>
              <a:rPr lang="en-US" dirty="0"/>
              <a:t> 9-vjeçare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informimin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profesionet</a:t>
            </a:r>
            <a:r>
              <a:rPr lang="en-US" dirty="0"/>
              <a:t> dhe </a:t>
            </a:r>
            <a:r>
              <a:rPr lang="en-US" dirty="0" err="1"/>
              <a:t>kualifikimet</a:t>
            </a:r>
            <a:r>
              <a:rPr lang="en-US" dirty="0"/>
              <a:t>. </a:t>
            </a:r>
          </a:p>
          <a:p>
            <a:pPr marL="228600" indent="-228600">
              <a:buAutoNum type="arabicPeriod"/>
            </a:pPr>
            <a:r>
              <a:rPr lang="en-US" dirty="0" err="1"/>
              <a:t>Kontribuon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procesin</a:t>
            </a:r>
            <a:r>
              <a:rPr lang="en-US" dirty="0"/>
              <a:t> e </a:t>
            </a:r>
            <a:r>
              <a:rPr lang="en-US" dirty="0" err="1"/>
              <a:t>regjistrimit</a:t>
            </a:r>
            <a:r>
              <a:rPr lang="en-US" dirty="0"/>
              <a:t> dhe </a:t>
            </a:r>
            <a:r>
              <a:rPr lang="en-US" dirty="0" err="1"/>
              <a:t>hartimit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procedurave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përzgjedhjes</a:t>
            </a:r>
            <a:r>
              <a:rPr lang="en-US" dirty="0"/>
              <a:t> </a:t>
            </a:r>
            <a:r>
              <a:rPr lang="en-US" dirty="0" err="1"/>
              <a:t>së</a:t>
            </a:r>
            <a:r>
              <a:rPr lang="en-US" dirty="0"/>
              <a:t> </a:t>
            </a:r>
            <a:r>
              <a:rPr lang="en-US" dirty="0" err="1"/>
              <a:t>kandidatëve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programe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AFP-</a:t>
            </a:r>
            <a:r>
              <a:rPr lang="en-US" dirty="0" err="1"/>
              <a:t>së</a:t>
            </a:r>
            <a:r>
              <a:rPr lang="en-US" dirty="0"/>
              <a:t>. a) </a:t>
            </a:r>
            <a:r>
              <a:rPr lang="en-US" dirty="0" err="1"/>
              <a:t>Instrukton</a:t>
            </a:r>
            <a:r>
              <a:rPr lang="en-US" dirty="0"/>
              <a:t> </a:t>
            </a:r>
            <a:r>
              <a:rPr lang="en-US" dirty="0" err="1"/>
              <a:t>mësimdhënësit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përdorimin</a:t>
            </a:r>
            <a:r>
              <a:rPr lang="en-US" dirty="0"/>
              <a:t> e </a:t>
            </a:r>
            <a:r>
              <a:rPr lang="en-US" dirty="0" err="1"/>
              <a:t>udhëzuesit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përzgjedhjen</a:t>
            </a:r>
            <a:r>
              <a:rPr lang="en-US" dirty="0"/>
              <a:t> e </a:t>
            </a:r>
            <a:r>
              <a:rPr lang="en-US" dirty="0" err="1"/>
              <a:t>profilit</a:t>
            </a:r>
            <a:r>
              <a:rPr lang="en-US" dirty="0"/>
              <a:t>. b) </a:t>
            </a:r>
            <a:r>
              <a:rPr lang="en-US" dirty="0" err="1"/>
              <a:t>Mbështet</a:t>
            </a:r>
            <a:r>
              <a:rPr lang="en-US" dirty="0"/>
              <a:t> </a:t>
            </a:r>
            <a:r>
              <a:rPr lang="en-US" dirty="0" err="1"/>
              <a:t>mësimdhënësit</a:t>
            </a:r>
            <a:r>
              <a:rPr lang="en-US" dirty="0"/>
              <a:t> </a:t>
            </a:r>
            <a:r>
              <a:rPr lang="en-US" dirty="0" err="1"/>
              <a:t>gjatë</a:t>
            </a:r>
            <a:r>
              <a:rPr lang="en-US" dirty="0"/>
              <a:t> </a:t>
            </a:r>
            <a:r>
              <a:rPr lang="en-US" dirty="0" err="1"/>
              <a:t>prezantimit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nxënësve</a:t>
            </a:r>
            <a:r>
              <a:rPr lang="en-US" dirty="0"/>
              <a:t> dhe </a:t>
            </a:r>
            <a:r>
              <a:rPr lang="en-US" dirty="0" err="1"/>
              <a:t>prindërve</a:t>
            </a:r>
            <a:r>
              <a:rPr lang="en-US" dirty="0"/>
              <a:t> me </a:t>
            </a:r>
            <a:r>
              <a:rPr lang="en-US" dirty="0" err="1"/>
              <a:t>mjediset</a:t>
            </a:r>
            <a:r>
              <a:rPr lang="en-US" dirty="0"/>
              <a:t> e </a:t>
            </a:r>
            <a:r>
              <a:rPr lang="en-US" dirty="0" err="1"/>
              <a:t>shkollës</a:t>
            </a:r>
            <a:r>
              <a:rPr lang="en-US" dirty="0"/>
              <a:t>. c) </a:t>
            </a:r>
            <a:r>
              <a:rPr lang="en-US" dirty="0" err="1"/>
              <a:t>Mbështet</a:t>
            </a:r>
            <a:r>
              <a:rPr lang="en-US" dirty="0"/>
              <a:t> </a:t>
            </a:r>
            <a:r>
              <a:rPr lang="en-US" dirty="0" err="1"/>
              <a:t>procesin</a:t>
            </a:r>
            <a:r>
              <a:rPr lang="en-US" dirty="0"/>
              <a:t> e </a:t>
            </a:r>
            <a:r>
              <a:rPr lang="en-US" dirty="0" err="1"/>
              <a:t>regjistrimit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nxënësve</a:t>
            </a:r>
            <a:r>
              <a:rPr lang="en-US" dirty="0"/>
              <a:t>. </a:t>
            </a:r>
          </a:p>
          <a:p>
            <a:pPr marL="228600" indent="-228600">
              <a:buAutoNum type="arabicPeriod"/>
            </a:pPr>
            <a:r>
              <a:rPr lang="en-US" dirty="0" err="1"/>
              <a:t>Sigurohet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nxënësit</a:t>
            </a:r>
            <a:r>
              <a:rPr lang="en-US" dirty="0"/>
              <a:t> </a:t>
            </a:r>
            <a:r>
              <a:rPr lang="en-US" dirty="0" err="1"/>
              <a:t>kanë</a:t>
            </a:r>
            <a:r>
              <a:rPr lang="en-US" dirty="0"/>
              <a:t> </a:t>
            </a:r>
            <a:r>
              <a:rPr lang="en-US" dirty="0" err="1"/>
              <a:t>informacion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mjaftueshëm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zgjedhjen</a:t>
            </a:r>
            <a:r>
              <a:rPr lang="en-US" dirty="0"/>
              <a:t> e </a:t>
            </a:r>
            <a:r>
              <a:rPr lang="en-US" dirty="0" err="1"/>
              <a:t>profilit</a:t>
            </a:r>
            <a:r>
              <a:rPr lang="en-US" dirty="0"/>
              <a:t> sipas </a:t>
            </a:r>
            <a:r>
              <a:rPr lang="en-US" dirty="0" err="1"/>
              <a:t>strukturës</a:t>
            </a:r>
            <a:r>
              <a:rPr lang="en-US" dirty="0"/>
              <a:t> </a:t>
            </a:r>
            <a:r>
              <a:rPr lang="en-US" dirty="0" err="1"/>
              <a:t>së</a:t>
            </a:r>
            <a:r>
              <a:rPr lang="en-US" dirty="0"/>
              <a:t> </a:t>
            </a:r>
            <a:r>
              <a:rPr lang="en-US" dirty="0" err="1"/>
              <a:t>programit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kualifikimit</a:t>
            </a:r>
            <a:r>
              <a:rPr lang="en-US" dirty="0"/>
              <a:t>: a) </a:t>
            </a:r>
            <a:r>
              <a:rPr lang="en-US" dirty="0" err="1"/>
              <a:t>Krijon</a:t>
            </a:r>
            <a:r>
              <a:rPr lang="en-US" dirty="0"/>
              <a:t> </a:t>
            </a:r>
            <a:r>
              <a:rPr lang="en-US" dirty="0" err="1"/>
              <a:t>kalendarin</a:t>
            </a:r>
            <a:r>
              <a:rPr lang="en-US" dirty="0"/>
              <a:t> e </a:t>
            </a:r>
            <a:r>
              <a:rPr lang="en-US" dirty="0" err="1"/>
              <a:t>orientimit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bashkëpunim</a:t>
            </a:r>
            <a:r>
              <a:rPr lang="en-US" dirty="0"/>
              <a:t> me </a:t>
            </a:r>
            <a:r>
              <a:rPr lang="en-US" dirty="0" err="1"/>
              <a:t>mësimdhënësit</a:t>
            </a:r>
            <a:r>
              <a:rPr lang="en-US" dirty="0"/>
              <a:t> dhe </a:t>
            </a:r>
            <a:r>
              <a:rPr lang="en-US" dirty="0" err="1"/>
              <a:t>njësinë</a:t>
            </a:r>
            <a:r>
              <a:rPr lang="en-US" dirty="0"/>
              <a:t> e </a:t>
            </a:r>
            <a:r>
              <a:rPr lang="en-US" dirty="0" err="1"/>
              <a:t>zhvillimit</a:t>
            </a:r>
            <a:r>
              <a:rPr lang="en-US" dirty="0"/>
              <a:t>. b) </a:t>
            </a:r>
            <a:r>
              <a:rPr lang="en-US" dirty="0" err="1"/>
              <a:t>Përgatit</a:t>
            </a:r>
            <a:r>
              <a:rPr lang="en-US" dirty="0"/>
              <a:t> </a:t>
            </a:r>
            <a:r>
              <a:rPr lang="en-US" dirty="0" err="1"/>
              <a:t>fletët</a:t>
            </a:r>
            <a:r>
              <a:rPr lang="en-US" dirty="0"/>
              <a:t> e </a:t>
            </a:r>
            <a:r>
              <a:rPr lang="en-US" dirty="0" err="1"/>
              <a:t>vetëvlerësimit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nxënësit</a:t>
            </a:r>
            <a:r>
              <a:rPr lang="en-US" dirty="0"/>
              <a:t> dhe </a:t>
            </a:r>
            <a:r>
              <a:rPr lang="en-US" dirty="0" err="1"/>
              <a:t>orienton</a:t>
            </a:r>
            <a:r>
              <a:rPr lang="en-US" dirty="0"/>
              <a:t> </a:t>
            </a:r>
            <a:r>
              <a:rPr lang="en-US" dirty="0" err="1"/>
              <a:t>mësimdhënësit</a:t>
            </a:r>
            <a:r>
              <a:rPr lang="en-US" dirty="0"/>
              <a:t> dhe </a:t>
            </a:r>
            <a:r>
              <a:rPr lang="en-US" dirty="0" err="1"/>
              <a:t>stafin</a:t>
            </a:r>
            <a:r>
              <a:rPr lang="en-US" dirty="0"/>
              <a:t> </a:t>
            </a:r>
            <a:r>
              <a:rPr lang="en-US" dirty="0" err="1"/>
              <a:t>psiko</a:t>
            </a:r>
            <a:r>
              <a:rPr lang="en-US" dirty="0"/>
              <a:t>-social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shkollës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këtë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. c) </a:t>
            </a:r>
            <a:r>
              <a:rPr lang="en-US" dirty="0" err="1"/>
              <a:t>Vlerëson</a:t>
            </a:r>
            <a:r>
              <a:rPr lang="en-US" dirty="0"/>
              <a:t> </a:t>
            </a:r>
            <a:r>
              <a:rPr lang="en-US" dirty="0" err="1"/>
              <a:t>pyetësorët</a:t>
            </a:r>
            <a:r>
              <a:rPr lang="en-US" dirty="0"/>
              <a:t> e </a:t>
            </a:r>
            <a:r>
              <a:rPr lang="en-US" dirty="0" err="1"/>
              <a:t>vetëvlerësimit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bashkëpunim</a:t>
            </a:r>
            <a:r>
              <a:rPr lang="en-US" dirty="0"/>
              <a:t> me </a:t>
            </a:r>
            <a:r>
              <a:rPr lang="en-US" dirty="0" err="1"/>
              <a:t>stafin</a:t>
            </a:r>
            <a:r>
              <a:rPr lang="en-US" dirty="0"/>
              <a:t> </a:t>
            </a:r>
            <a:r>
              <a:rPr lang="en-US" dirty="0" err="1"/>
              <a:t>psiko</a:t>
            </a:r>
            <a:r>
              <a:rPr lang="en-US" dirty="0"/>
              <a:t>-social dhe </a:t>
            </a:r>
            <a:r>
              <a:rPr lang="en-US" dirty="0" err="1"/>
              <a:t>haron</a:t>
            </a:r>
            <a:r>
              <a:rPr lang="en-US" dirty="0"/>
              <a:t> </a:t>
            </a:r>
            <a:r>
              <a:rPr lang="en-US" dirty="0" err="1"/>
              <a:t>planin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shpërndarjen</a:t>
            </a:r>
            <a:r>
              <a:rPr lang="en-US" dirty="0"/>
              <a:t> e </a:t>
            </a:r>
            <a:r>
              <a:rPr lang="en-US" dirty="0" err="1"/>
              <a:t>nxënësve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kualifikime</a:t>
            </a:r>
            <a:r>
              <a:rPr lang="en-US" dirty="0"/>
              <a:t>. d)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bashkëpunim</a:t>
            </a:r>
            <a:r>
              <a:rPr lang="en-US" dirty="0"/>
              <a:t> me </a:t>
            </a:r>
            <a:r>
              <a:rPr lang="en-US" dirty="0" err="1"/>
              <a:t>koordinatorin</a:t>
            </a:r>
            <a:r>
              <a:rPr lang="en-US" dirty="0"/>
              <a:t> e </a:t>
            </a:r>
            <a:r>
              <a:rPr lang="en-US" dirty="0" err="1"/>
              <a:t>marrëdhënieve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biznesit</a:t>
            </a:r>
            <a:r>
              <a:rPr lang="en-US" dirty="0"/>
              <a:t> </a:t>
            </a:r>
            <a:r>
              <a:rPr lang="en-US" dirty="0" err="1"/>
              <a:t>organizon</a:t>
            </a:r>
            <a:r>
              <a:rPr lang="en-US" dirty="0"/>
              <a:t> </a:t>
            </a:r>
            <a:r>
              <a:rPr lang="en-US" dirty="0" err="1"/>
              <a:t>takime</a:t>
            </a:r>
            <a:r>
              <a:rPr lang="en-US" dirty="0"/>
              <a:t> me </a:t>
            </a:r>
            <a:r>
              <a:rPr lang="en-US" dirty="0" err="1"/>
              <a:t>bizneset</a:t>
            </a:r>
            <a:r>
              <a:rPr lang="en-US" dirty="0"/>
              <a:t> </a:t>
            </a:r>
            <a:r>
              <a:rPr lang="en-US" dirty="0" err="1"/>
              <a:t>partnere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njohur</a:t>
            </a:r>
            <a:r>
              <a:rPr lang="en-US" dirty="0"/>
              <a:t> </a:t>
            </a:r>
            <a:r>
              <a:rPr lang="en-US" dirty="0" err="1"/>
              <a:t>nxënësit</a:t>
            </a:r>
            <a:r>
              <a:rPr lang="en-US" dirty="0"/>
              <a:t> me </a:t>
            </a:r>
            <a:r>
              <a:rPr lang="en-US" dirty="0" err="1"/>
              <a:t>profesionet</a:t>
            </a:r>
            <a:r>
              <a:rPr lang="en-US" dirty="0"/>
              <a:t> e </a:t>
            </a:r>
            <a:r>
              <a:rPr lang="en-US" dirty="0" err="1"/>
              <a:t>lidhura</a:t>
            </a:r>
            <a:r>
              <a:rPr lang="en-US" dirty="0"/>
              <a:t> me </a:t>
            </a:r>
            <a:r>
              <a:rPr lang="en-US" dirty="0" err="1"/>
              <a:t>drejtimet</a:t>
            </a:r>
            <a:r>
              <a:rPr lang="en-US" dirty="0"/>
              <a:t> e </a:t>
            </a:r>
            <a:r>
              <a:rPr lang="en-US" dirty="0" err="1"/>
              <a:t>tyre</a:t>
            </a:r>
            <a:r>
              <a:rPr lang="en-US" dirty="0"/>
              <a:t>. e) </a:t>
            </a:r>
            <a:r>
              <a:rPr lang="en-US" dirty="0" err="1"/>
              <a:t>Organizon</a:t>
            </a:r>
            <a:r>
              <a:rPr lang="en-US" dirty="0"/>
              <a:t> </a:t>
            </a:r>
            <a:r>
              <a:rPr lang="en-US" dirty="0" err="1"/>
              <a:t>diskutime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hapura</a:t>
            </a:r>
            <a:r>
              <a:rPr lang="en-US" dirty="0"/>
              <a:t> </a:t>
            </a:r>
            <a:r>
              <a:rPr lang="en-US" dirty="0" err="1"/>
              <a:t>ku</a:t>
            </a:r>
            <a:r>
              <a:rPr lang="en-US" dirty="0"/>
              <a:t> </a:t>
            </a:r>
            <a:r>
              <a:rPr lang="en-US" dirty="0" err="1"/>
              <a:t>nxënësit</a:t>
            </a:r>
            <a:r>
              <a:rPr lang="en-US" dirty="0"/>
              <a:t> </a:t>
            </a:r>
            <a:r>
              <a:rPr lang="en-US" dirty="0" err="1"/>
              <a:t>reflektojnë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drejtimet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kanë</a:t>
            </a:r>
            <a:r>
              <a:rPr lang="en-US" dirty="0"/>
              <a:t> </a:t>
            </a:r>
            <a:r>
              <a:rPr lang="en-US" dirty="0" err="1"/>
              <a:t>zgjedhur</a:t>
            </a:r>
            <a:r>
              <a:rPr lang="en-US" dirty="0"/>
              <a:t>. f) </a:t>
            </a:r>
            <a:r>
              <a:rPr lang="en-US" dirty="0" err="1"/>
              <a:t>Zhvillon</a:t>
            </a:r>
            <a:r>
              <a:rPr lang="en-US" dirty="0"/>
              <a:t> </a:t>
            </a:r>
            <a:r>
              <a:rPr lang="en-US" dirty="0" err="1"/>
              <a:t>pyetësorë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nxënësit</a:t>
            </a:r>
            <a:r>
              <a:rPr lang="en-US" dirty="0"/>
              <a:t> e </a:t>
            </a:r>
            <a:r>
              <a:rPr lang="en-US" dirty="0" err="1"/>
              <a:t>klasave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10-ta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parë</a:t>
            </a:r>
            <a:r>
              <a:rPr lang="en-US" dirty="0"/>
              <a:t> </a:t>
            </a:r>
            <a:r>
              <a:rPr lang="en-US" dirty="0" err="1"/>
              <a:t>ecurinë</a:t>
            </a:r>
            <a:r>
              <a:rPr lang="en-US" dirty="0"/>
              <a:t> dhe </a:t>
            </a:r>
            <a:r>
              <a:rPr lang="en-US" dirty="0" err="1"/>
              <a:t>përshtatjen</a:t>
            </a:r>
            <a:r>
              <a:rPr lang="en-US" dirty="0"/>
              <a:t> e </a:t>
            </a:r>
            <a:r>
              <a:rPr lang="en-US" dirty="0" err="1"/>
              <a:t>tyre</a:t>
            </a:r>
            <a:r>
              <a:rPr lang="en-US" dirty="0"/>
              <a:t> me </a:t>
            </a:r>
            <a:r>
              <a:rPr lang="en-US" dirty="0" err="1"/>
              <a:t>zgjedhjen</a:t>
            </a:r>
            <a:r>
              <a:rPr lang="en-US" dirty="0"/>
              <a:t> e </a:t>
            </a:r>
            <a:r>
              <a:rPr lang="en-US" dirty="0" err="1"/>
              <a:t>drejtimit</a:t>
            </a:r>
            <a:r>
              <a:rPr lang="en-US" dirty="0"/>
              <a:t>. g) </a:t>
            </a:r>
            <a:r>
              <a:rPr lang="en-US" dirty="0" err="1"/>
              <a:t>Organizon</a:t>
            </a:r>
            <a:r>
              <a:rPr lang="en-US" dirty="0"/>
              <a:t> </a:t>
            </a:r>
            <a:r>
              <a:rPr lang="en-US" dirty="0" err="1"/>
              <a:t>takime</a:t>
            </a:r>
            <a:r>
              <a:rPr lang="en-US" dirty="0"/>
              <a:t> </a:t>
            </a:r>
            <a:r>
              <a:rPr lang="en-US" dirty="0" err="1"/>
              <a:t>informuese</a:t>
            </a:r>
            <a:r>
              <a:rPr lang="en-US" dirty="0"/>
              <a:t> me </a:t>
            </a:r>
            <a:r>
              <a:rPr lang="en-US" dirty="0" err="1"/>
              <a:t>klasat</a:t>
            </a:r>
            <a:r>
              <a:rPr lang="en-US" dirty="0"/>
              <a:t> e 11-ta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procesin</a:t>
            </a:r>
            <a:r>
              <a:rPr lang="en-US" dirty="0"/>
              <a:t> e </a:t>
            </a:r>
            <a:r>
              <a:rPr lang="en-US" dirty="0" err="1"/>
              <a:t>përzgjedhjes</a:t>
            </a:r>
            <a:r>
              <a:rPr lang="en-US" dirty="0"/>
              <a:t> </a:t>
            </a:r>
            <a:r>
              <a:rPr lang="en-US" dirty="0" err="1"/>
              <a:t>së</a:t>
            </a:r>
            <a:r>
              <a:rPr lang="en-US" dirty="0"/>
              <a:t> </a:t>
            </a:r>
            <a:r>
              <a:rPr lang="en-US" dirty="0" err="1"/>
              <a:t>profilit</a:t>
            </a:r>
            <a:r>
              <a:rPr lang="en-US" dirty="0"/>
              <a:t>. </a:t>
            </a:r>
          </a:p>
          <a:p>
            <a:pPr marL="228600" indent="-228600">
              <a:buAutoNum type="arabicPeriod"/>
            </a:pP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bashkëpunim</a:t>
            </a:r>
            <a:r>
              <a:rPr lang="en-US" dirty="0"/>
              <a:t> me </a:t>
            </a:r>
            <a:r>
              <a:rPr lang="en-US" dirty="0" err="1"/>
              <a:t>koordinatorin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zhvillimin</a:t>
            </a:r>
            <a:r>
              <a:rPr lang="en-US" dirty="0"/>
              <a:t> e </a:t>
            </a:r>
            <a:r>
              <a:rPr lang="en-US" dirty="0" err="1"/>
              <a:t>kurrikulës</a:t>
            </a:r>
            <a:r>
              <a:rPr lang="en-US" dirty="0"/>
              <a:t>, </a:t>
            </a:r>
            <a:r>
              <a:rPr lang="en-US" dirty="0" err="1"/>
              <a:t>sigurohet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kurrikula</a:t>
            </a:r>
            <a:r>
              <a:rPr lang="en-US" dirty="0"/>
              <a:t> e </a:t>
            </a:r>
            <a:r>
              <a:rPr lang="en-US" dirty="0" err="1"/>
              <a:t>zbatuar</a:t>
            </a:r>
            <a:r>
              <a:rPr lang="en-US" dirty="0"/>
              <a:t> </a:t>
            </a:r>
            <a:r>
              <a:rPr lang="en-US" dirty="0" err="1"/>
              <a:t>përmban</a:t>
            </a:r>
            <a:r>
              <a:rPr lang="en-US" dirty="0"/>
              <a:t> </a:t>
            </a:r>
            <a:r>
              <a:rPr lang="en-US" dirty="0" err="1"/>
              <a:t>elemente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edukimit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karrierë</a:t>
            </a:r>
            <a:r>
              <a:rPr lang="en-US" dirty="0"/>
              <a:t>: a) </a:t>
            </a:r>
            <a:r>
              <a:rPr lang="en-US" dirty="0" err="1"/>
              <a:t>Organizon</a:t>
            </a:r>
            <a:r>
              <a:rPr lang="en-US" dirty="0"/>
              <a:t> </a:t>
            </a:r>
            <a:r>
              <a:rPr lang="en-US" dirty="0" err="1"/>
              <a:t>takime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shpjeguar</a:t>
            </a:r>
            <a:r>
              <a:rPr lang="en-US" dirty="0"/>
              <a:t> </a:t>
            </a:r>
            <a:r>
              <a:rPr lang="en-US" dirty="0" err="1"/>
              <a:t>kompetencat</a:t>
            </a:r>
            <a:r>
              <a:rPr lang="en-US" dirty="0"/>
              <a:t> e </a:t>
            </a:r>
            <a:r>
              <a:rPr lang="en-US" dirty="0" err="1"/>
              <a:t>edukimit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karrierë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nxënësit</a:t>
            </a:r>
            <a:r>
              <a:rPr lang="en-US" dirty="0"/>
              <a:t> duhet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zhvillojnë</a:t>
            </a:r>
            <a:r>
              <a:rPr lang="en-US" dirty="0"/>
              <a:t>. b) </a:t>
            </a:r>
            <a:r>
              <a:rPr lang="en-US" dirty="0" err="1"/>
              <a:t>Shpërndan</a:t>
            </a:r>
            <a:r>
              <a:rPr lang="en-US" dirty="0"/>
              <a:t> </a:t>
            </a:r>
            <a:r>
              <a:rPr lang="en-US" dirty="0" err="1"/>
              <a:t>pyetësorë</a:t>
            </a:r>
            <a:r>
              <a:rPr lang="en-US" dirty="0"/>
              <a:t> </a:t>
            </a:r>
            <a:r>
              <a:rPr lang="en-US" dirty="0" err="1"/>
              <a:t>tek</a:t>
            </a:r>
            <a:r>
              <a:rPr lang="en-US" dirty="0"/>
              <a:t> </a:t>
            </a:r>
            <a:r>
              <a:rPr lang="en-US" dirty="0" err="1"/>
              <a:t>mësimdhënësit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identifikuar</a:t>
            </a:r>
            <a:r>
              <a:rPr lang="en-US" dirty="0"/>
              <a:t> </a:t>
            </a:r>
            <a:r>
              <a:rPr lang="en-US" dirty="0" err="1"/>
              <a:t>informacionin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edukimin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karrierë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përmbajnë</a:t>
            </a:r>
            <a:r>
              <a:rPr lang="en-US" dirty="0"/>
              <a:t> </a:t>
            </a:r>
            <a:r>
              <a:rPr lang="en-US" dirty="0" err="1"/>
              <a:t>lëndët</a:t>
            </a:r>
            <a:r>
              <a:rPr lang="en-US" dirty="0"/>
              <a:t>. c) </a:t>
            </a:r>
            <a:r>
              <a:rPr lang="en-US" dirty="0" err="1"/>
              <a:t>Së</a:t>
            </a:r>
            <a:r>
              <a:rPr lang="en-US" dirty="0"/>
              <a:t> </a:t>
            </a:r>
            <a:r>
              <a:rPr lang="en-US" dirty="0" err="1"/>
              <a:t>bashku</a:t>
            </a:r>
            <a:r>
              <a:rPr lang="en-US" dirty="0"/>
              <a:t> me </a:t>
            </a:r>
            <a:r>
              <a:rPr lang="en-US" dirty="0" err="1"/>
              <a:t>koordinatorin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kurrikulën</a:t>
            </a:r>
            <a:r>
              <a:rPr lang="en-US" dirty="0"/>
              <a:t> </a:t>
            </a:r>
            <a:r>
              <a:rPr lang="en-US" dirty="0" err="1"/>
              <a:t>organizon</a:t>
            </a:r>
            <a:r>
              <a:rPr lang="en-US" dirty="0"/>
              <a:t> planet </a:t>
            </a:r>
            <a:r>
              <a:rPr lang="en-US" dirty="0" err="1"/>
              <a:t>mësimore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zhvillimin</a:t>
            </a:r>
            <a:r>
              <a:rPr lang="en-US" dirty="0"/>
              <a:t> e </a:t>
            </a:r>
            <a:r>
              <a:rPr lang="en-US" dirty="0" err="1"/>
              <a:t>kompetencave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edukimit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karrierë</a:t>
            </a:r>
            <a:r>
              <a:rPr lang="en-US" dirty="0"/>
              <a:t>. </a:t>
            </a:r>
          </a:p>
          <a:p>
            <a:pPr marL="228600" indent="-228600">
              <a:buAutoNum type="arabicPeriod"/>
            </a:pP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bashkëpunim</a:t>
            </a:r>
            <a:r>
              <a:rPr lang="en-US" dirty="0"/>
              <a:t> me </a:t>
            </a:r>
            <a:r>
              <a:rPr lang="en-US" dirty="0" err="1"/>
              <a:t>koordinatorin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marrëdhënie</a:t>
            </a:r>
            <a:r>
              <a:rPr lang="en-US" dirty="0"/>
              <a:t> me </a:t>
            </a:r>
            <a:r>
              <a:rPr lang="en-US" dirty="0" err="1"/>
              <a:t>biznesin</a:t>
            </a:r>
            <a:r>
              <a:rPr lang="en-US" dirty="0"/>
              <a:t>, </a:t>
            </a:r>
            <a:r>
              <a:rPr lang="en-US" dirty="0" err="1"/>
              <a:t>qëndron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informuar</a:t>
            </a:r>
            <a:r>
              <a:rPr lang="en-US" dirty="0"/>
              <a:t> dhe </a:t>
            </a:r>
            <a:r>
              <a:rPr lang="en-US" dirty="0" err="1"/>
              <a:t>orienton</a:t>
            </a:r>
            <a:r>
              <a:rPr lang="en-US" dirty="0"/>
              <a:t> </a:t>
            </a:r>
            <a:r>
              <a:rPr lang="en-US" dirty="0" err="1"/>
              <a:t>nxënësit</a:t>
            </a:r>
            <a:r>
              <a:rPr lang="en-US" dirty="0"/>
              <a:t> dhe </a:t>
            </a:r>
            <a:r>
              <a:rPr lang="en-US" dirty="0" err="1"/>
              <a:t>prindërit</a:t>
            </a:r>
            <a:r>
              <a:rPr lang="en-US" dirty="0"/>
              <a:t> e </a:t>
            </a:r>
            <a:r>
              <a:rPr lang="en-US" dirty="0" err="1"/>
              <a:t>tyre</a:t>
            </a:r>
            <a:r>
              <a:rPr lang="en-US" dirty="0"/>
              <a:t> me </a:t>
            </a:r>
            <a:r>
              <a:rPr lang="en-US" dirty="0" err="1"/>
              <a:t>tregun</a:t>
            </a:r>
            <a:r>
              <a:rPr lang="en-US" dirty="0"/>
              <a:t> e </a:t>
            </a:r>
            <a:r>
              <a:rPr lang="en-US" dirty="0" err="1"/>
              <a:t>punës</a:t>
            </a:r>
            <a:r>
              <a:rPr lang="en-US" dirty="0"/>
              <a:t>, </a:t>
            </a:r>
            <a:r>
              <a:rPr lang="en-US" dirty="0" err="1"/>
              <a:t>mundësitë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karrierë</a:t>
            </a:r>
            <a:r>
              <a:rPr lang="en-US" dirty="0"/>
              <a:t> dhe </a:t>
            </a:r>
            <a:r>
              <a:rPr lang="en-US" dirty="0" err="1"/>
              <a:t>punëdhënësit</a:t>
            </a:r>
            <a:r>
              <a:rPr lang="en-US" dirty="0"/>
              <a:t> e </a:t>
            </a:r>
            <a:r>
              <a:rPr lang="en-US" dirty="0" err="1"/>
              <a:t>mundshëm</a:t>
            </a:r>
            <a:r>
              <a:rPr lang="en-US" dirty="0"/>
              <a:t>, </a:t>
            </a:r>
            <a:r>
              <a:rPr lang="en-US" dirty="0" err="1"/>
              <a:t>nivelet</a:t>
            </a:r>
            <a:r>
              <a:rPr lang="en-US" dirty="0"/>
              <a:t> e </a:t>
            </a:r>
            <a:r>
              <a:rPr lang="en-US" dirty="0" err="1"/>
              <a:t>pagave</a:t>
            </a:r>
            <a:r>
              <a:rPr lang="en-US" dirty="0"/>
              <a:t>. a) </a:t>
            </a:r>
            <a:r>
              <a:rPr lang="en-US" dirty="0" err="1"/>
              <a:t>Organizon</a:t>
            </a:r>
            <a:r>
              <a:rPr lang="en-US" dirty="0"/>
              <a:t> </a:t>
            </a:r>
            <a:r>
              <a:rPr lang="en-US" dirty="0" err="1"/>
              <a:t>takime</a:t>
            </a:r>
            <a:r>
              <a:rPr lang="en-US" dirty="0"/>
              <a:t> </a:t>
            </a:r>
            <a:r>
              <a:rPr lang="en-US" dirty="0" err="1"/>
              <a:t>informuese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nxënësit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shkollë</a:t>
            </a:r>
            <a:r>
              <a:rPr lang="en-US" dirty="0"/>
              <a:t> </a:t>
            </a:r>
            <a:r>
              <a:rPr lang="en-US" dirty="0" err="1"/>
              <a:t>nga</a:t>
            </a:r>
            <a:r>
              <a:rPr lang="en-US" dirty="0"/>
              <a:t> </a:t>
            </a:r>
            <a:r>
              <a:rPr lang="en-US" dirty="0" err="1"/>
              <a:t>përfaqësues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zyrës</a:t>
            </a:r>
            <a:r>
              <a:rPr lang="en-US" dirty="0"/>
              <a:t> </a:t>
            </a:r>
            <a:r>
              <a:rPr lang="en-US" dirty="0" err="1"/>
              <a:t>së</a:t>
            </a:r>
            <a:r>
              <a:rPr lang="en-US" dirty="0"/>
              <a:t> </a:t>
            </a:r>
            <a:r>
              <a:rPr lang="en-US" dirty="0" err="1"/>
              <a:t>punës</a:t>
            </a:r>
            <a:r>
              <a:rPr lang="en-US" dirty="0"/>
              <a:t> </a:t>
            </a:r>
            <a:r>
              <a:rPr lang="en-US" dirty="0" err="1"/>
              <a:t>ose</a:t>
            </a:r>
            <a:r>
              <a:rPr lang="en-US" dirty="0"/>
              <a:t> </a:t>
            </a:r>
            <a:r>
              <a:rPr lang="en-US" dirty="0" err="1"/>
              <a:t>vizita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nxënësve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zyrën</a:t>
            </a:r>
            <a:r>
              <a:rPr lang="en-US" dirty="0"/>
              <a:t> e </a:t>
            </a:r>
            <a:r>
              <a:rPr lang="en-US" dirty="0" err="1"/>
              <a:t>punës</a:t>
            </a:r>
            <a:r>
              <a:rPr lang="en-US" dirty="0"/>
              <a:t>. b) </a:t>
            </a:r>
            <a:r>
              <a:rPr lang="en-US" dirty="0" err="1"/>
              <a:t>Organizon</a:t>
            </a:r>
            <a:r>
              <a:rPr lang="en-US" dirty="0"/>
              <a:t> </a:t>
            </a:r>
            <a:r>
              <a:rPr lang="en-US" dirty="0" err="1"/>
              <a:t>takime</a:t>
            </a:r>
            <a:r>
              <a:rPr lang="en-US" dirty="0"/>
              <a:t> </a:t>
            </a:r>
            <a:r>
              <a:rPr lang="en-US" dirty="0" err="1"/>
              <a:t>individuale</a:t>
            </a:r>
            <a:r>
              <a:rPr lang="en-US" dirty="0"/>
              <a:t> dhe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grup</a:t>
            </a:r>
            <a:r>
              <a:rPr lang="en-US" dirty="0"/>
              <a:t> me </a:t>
            </a:r>
            <a:r>
              <a:rPr lang="en-US" dirty="0" err="1"/>
              <a:t>nxënësit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orientimin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karrierë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A150E-918E-4A59-9A32-7E65EC9B55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81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Identifikon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burime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mundshme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financimi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projekte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zhvillimi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: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Koordinatori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identifikon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thirrje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aplikime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që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përputhen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me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planin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strategjik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shkollës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informohet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mbi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kërkesat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tyre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, dhe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identifikon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bashkëpunëtorë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mundshëm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dhe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projekte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tjera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zonë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ndërtuar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partneritete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përshtatshme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Përgatit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propozimet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projekte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integruara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planin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strategjik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ofruesit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AFP-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: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Koordinatori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propozon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dhe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drejton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grupin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punës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shkrimin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projekt-propozimit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siguron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përputhshmërinë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me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strategjinë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shkollës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ndërton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rrjetin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partnerëve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bashkëpunon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me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financën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hartimin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buxhetit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, dhe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dorëzon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aplikimin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sipas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rregullave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dhe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afateve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përcaktuara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, duke u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mbështetur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nga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stafi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drejtues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dhe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koordinatorët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tjerë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Koordinon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organizimin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zbatimin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dhe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raportimin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projekteve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zhvillimit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: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Koordinatori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organizon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aktivitete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informuese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projektet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fituara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dhe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bashkëpunimet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shkollës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siguron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përdorimin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efektiv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dhe transparent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burimeve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sipas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rregullave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dhe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legjislacionit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monitoron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vazhdimisht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progresin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projektit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, dhe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përgatit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raporte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donatorin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në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përputhje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me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kërkesat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tyre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Raporton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tek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drejtuesit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institucionit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dhe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Bordi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Drejtues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i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ofruesit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A150E-918E-4A59-9A32-7E65EC9B55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2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5A9E9-AEAD-DA78-51C3-28C7C322AC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q-AL" noProof="0" dirty="0" err="1"/>
              <a:t>Click</a:t>
            </a:r>
            <a:r>
              <a:rPr lang="sq-AL" noProof="0" dirty="0"/>
              <a:t> to </a:t>
            </a:r>
            <a:r>
              <a:rPr lang="sq-AL" noProof="0" dirty="0" err="1"/>
              <a:t>edit</a:t>
            </a:r>
            <a:r>
              <a:rPr lang="sq-AL" noProof="0" dirty="0"/>
              <a:t> </a:t>
            </a:r>
            <a:r>
              <a:rPr lang="sq-AL" noProof="0" dirty="0" err="1"/>
              <a:t>Master</a:t>
            </a:r>
            <a:r>
              <a:rPr lang="sq-AL" noProof="0" dirty="0"/>
              <a:t> </a:t>
            </a:r>
            <a:r>
              <a:rPr lang="sq-AL" noProof="0" dirty="0" err="1"/>
              <a:t>title</a:t>
            </a:r>
            <a:r>
              <a:rPr lang="sq-AL" noProof="0" dirty="0"/>
              <a:t> </a:t>
            </a:r>
            <a:r>
              <a:rPr lang="sq-AL" noProof="0" dirty="0" err="1"/>
              <a:t>style</a:t>
            </a:r>
            <a:endParaRPr lang="sq-AL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C9F9F7-7530-C6B0-DC6A-C4E8DA728C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q-AL" noProof="0" dirty="0" err="1"/>
              <a:t>Click</a:t>
            </a:r>
            <a:r>
              <a:rPr lang="sq-AL" noProof="0" dirty="0"/>
              <a:t> to </a:t>
            </a:r>
            <a:r>
              <a:rPr lang="sq-AL" noProof="0" dirty="0" err="1"/>
              <a:t>edit</a:t>
            </a:r>
            <a:r>
              <a:rPr lang="sq-AL" noProof="0" dirty="0"/>
              <a:t> </a:t>
            </a:r>
            <a:r>
              <a:rPr lang="sq-AL" noProof="0" dirty="0" err="1"/>
              <a:t>Master</a:t>
            </a:r>
            <a:r>
              <a:rPr lang="sq-AL" noProof="0" dirty="0"/>
              <a:t> </a:t>
            </a:r>
            <a:r>
              <a:rPr lang="sq-AL" noProof="0" dirty="0" err="1"/>
              <a:t>subtitle</a:t>
            </a:r>
            <a:r>
              <a:rPr lang="sq-AL" noProof="0" dirty="0"/>
              <a:t> </a:t>
            </a:r>
            <a:r>
              <a:rPr lang="sq-AL" noProof="0" dirty="0" err="1"/>
              <a:t>style</a:t>
            </a:r>
            <a:endParaRPr lang="sq-AL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5A27B-2D69-C3DF-AB3D-46D21DA99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127B-14BC-4C1E-B104-898B2BE58609}" type="datetimeFigureOut">
              <a:rPr lang="sq-AL" noProof="0" smtClean="0"/>
              <a:t>2.3.2025</a:t>
            </a:fld>
            <a:endParaRPr lang="sq-AL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8E7D3-6A00-23A2-688B-789F9766B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DF0C3-E51F-8EB4-43DA-2890C1294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2F879-5F5D-45EA-8EB7-D71CD43B66D5}" type="slidenum">
              <a:rPr lang="sq-AL" noProof="0" smtClean="0"/>
              <a:t>‹#›</a:t>
            </a:fld>
            <a:endParaRPr lang="sq-AL" noProof="0" dirty="0"/>
          </a:p>
        </p:txBody>
      </p:sp>
    </p:spTree>
    <p:extLst>
      <p:ext uri="{BB962C8B-B14F-4D97-AF65-F5344CB8AC3E}">
        <p14:creationId xmlns:p14="http://schemas.microsoft.com/office/powerpoint/2010/main" val="977896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C2A74-3DC2-8032-4B52-18248514B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BB300E-12C7-4E58-B0AE-B4373535BF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C76D2-78CF-2AB0-441D-9EC995CB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127B-14BC-4C1E-B104-898B2BE58609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65B23-A452-CBFA-8B2B-D0628E2B2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B9706-CDD0-1951-2F3A-966824CA6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2F879-5F5D-45EA-8EB7-D71CD43B6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563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67EFED-B7A6-7287-49AF-4BB32A30B3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4FBAB2-173D-BC60-ADE9-AFEBD1053E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4210F-772F-4D0E-3922-12F91E0E0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127B-14BC-4C1E-B104-898B2BE58609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8A4F8-58DB-3ADE-10FA-E14B8D1CF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6259B-7A1D-8AE7-73FF-B12F70DB7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2F879-5F5D-45EA-8EB7-D71CD43B6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76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C0E41-8F27-005C-8766-B8FD43D3F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BFA60-70E8-6518-2D8F-C4022FF6A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E35E2-A5AA-99FE-9032-35D62E6F6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127B-14BC-4C1E-B104-898B2BE58609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98107-8D3E-2944-8028-C445BCED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B82B8-263E-945C-514E-C58970166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2F879-5F5D-45EA-8EB7-D71CD43B6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892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7C48A-4552-ECDA-5F0B-9C90474D2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E9C162-64B1-7C7F-3BCF-D2EFF9625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4F4E5-B973-4DB7-C933-60E0F7033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127B-14BC-4C1E-B104-898B2BE58609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A5A49-8592-59D6-E442-08223243E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8C9AD-A437-EAAA-33A1-F96794323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2F879-5F5D-45EA-8EB7-D71CD43B6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43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DF52D-4A82-C5DF-97E3-86AAFB0ED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AE5C2-8E30-EA82-E01F-071D4ED8B4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B165C2-B406-1357-B547-90827DE50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A4DC7F-79EE-1AD3-832D-E44362C76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127B-14BC-4C1E-B104-898B2BE58609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F06E27-1A45-CC84-B014-1E8EAF98E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C94D1D-E69E-5814-1867-26F341180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2F879-5F5D-45EA-8EB7-D71CD43B6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62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43624-F79D-A5B6-487C-6C4D96462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6F16D3-D0E7-A93E-1B59-C05806275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94DA46-FF39-D4C3-CFEA-539C8E2992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DF5643-45A2-15EA-30FE-8F24266E9E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34EBE9-B23A-8739-D3CB-7DC206180C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ADF068-FD05-FC29-D309-DF734D083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127B-14BC-4C1E-B104-898B2BE58609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4B8E5-B6D7-36A3-C925-F2149BBF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3E8D6B-1B40-4D4A-0866-BBC8714A4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2F879-5F5D-45EA-8EB7-D71CD43B6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02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2FC11-5764-71B4-9504-14C6CCB39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062970-19CB-3FA3-090E-43CE09FEC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127B-14BC-4C1E-B104-898B2BE58609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E7E3ED-3B1B-C844-C1B1-C79C3CBBA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407D73-9425-5FC7-F7EC-59259CA1B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2F879-5F5D-45EA-8EB7-D71CD43B6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035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029DB1-1EB7-158B-2C49-BF0B78213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127B-14BC-4C1E-B104-898B2BE58609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2F7372-AAE9-D3BA-5324-ABE65DEB2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EB2396-C30A-F5D0-0CB8-656DCF152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2F879-5F5D-45EA-8EB7-D71CD43B6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02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F5047-6A9B-C499-C104-8980F3675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F6E32-423E-2786-E950-7197C6A76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B2997E-320F-1CE7-688F-198B725B4F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1262AE-57B3-FB0E-2137-1BAB71D97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127B-14BC-4C1E-B104-898B2BE58609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2490D0-E28B-BD0F-FD8E-06E0CB590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B5D0E8-CB7F-613D-E159-398A0FB9B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2F879-5F5D-45EA-8EB7-D71CD43B6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71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674BE-026B-0F8E-4A80-B41F06807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6F2A93-FB37-32A4-EE5E-080906E659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4D135A-6371-43DB-416B-2E1790AC57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5B598B-27B6-7103-76DE-CE602F45B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127B-14BC-4C1E-B104-898B2BE58609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BD8B9F-A859-CD01-CA4F-D80E586EF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EC5962-2F07-6A34-32FD-2A1462178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2F879-5F5D-45EA-8EB7-D71CD43B6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97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F3011D-3395-5327-29BC-B51339947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q-AL" noProof="0" dirty="0" err="1"/>
              <a:t>Click</a:t>
            </a:r>
            <a:r>
              <a:rPr lang="sq-AL" noProof="0" dirty="0"/>
              <a:t> to </a:t>
            </a:r>
            <a:r>
              <a:rPr lang="sq-AL" noProof="0" dirty="0" err="1"/>
              <a:t>edit</a:t>
            </a:r>
            <a:r>
              <a:rPr lang="sq-AL" noProof="0" dirty="0"/>
              <a:t> </a:t>
            </a:r>
            <a:r>
              <a:rPr lang="sq-AL" noProof="0" dirty="0" err="1"/>
              <a:t>Master</a:t>
            </a:r>
            <a:r>
              <a:rPr lang="sq-AL" noProof="0" dirty="0"/>
              <a:t> </a:t>
            </a:r>
            <a:r>
              <a:rPr lang="sq-AL" noProof="0" dirty="0" err="1"/>
              <a:t>title</a:t>
            </a:r>
            <a:r>
              <a:rPr lang="sq-AL" noProof="0" dirty="0"/>
              <a:t> </a:t>
            </a:r>
            <a:r>
              <a:rPr lang="sq-AL" noProof="0" dirty="0" err="1"/>
              <a:t>style</a:t>
            </a:r>
            <a:endParaRPr lang="sq-AL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FBC9B-B511-8D1D-6348-D7E4DCEFA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q-AL" noProof="0" dirty="0" err="1"/>
              <a:t>Click</a:t>
            </a:r>
            <a:r>
              <a:rPr lang="sq-AL" noProof="0" dirty="0"/>
              <a:t> to </a:t>
            </a:r>
            <a:r>
              <a:rPr lang="sq-AL" noProof="0" dirty="0" err="1"/>
              <a:t>edit</a:t>
            </a:r>
            <a:r>
              <a:rPr lang="sq-AL" noProof="0" dirty="0"/>
              <a:t> </a:t>
            </a:r>
            <a:r>
              <a:rPr lang="sq-AL" noProof="0" dirty="0" err="1"/>
              <a:t>Master</a:t>
            </a:r>
            <a:r>
              <a:rPr lang="sq-AL" noProof="0" dirty="0"/>
              <a:t> </a:t>
            </a:r>
            <a:r>
              <a:rPr lang="sq-AL" noProof="0" dirty="0" err="1"/>
              <a:t>text</a:t>
            </a:r>
            <a:r>
              <a:rPr lang="sq-AL" noProof="0" dirty="0"/>
              <a:t> </a:t>
            </a:r>
            <a:r>
              <a:rPr lang="sq-AL" noProof="0" dirty="0" err="1"/>
              <a:t>styles</a:t>
            </a:r>
            <a:endParaRPr lang="sq-AL" noProof="0" dirty="0"/>
          </a:p>
          <a:p>
            <a:pPr lvl="1"/>
            <a:r>
              <a:rPr lang="sq-AL" noProof="0" dirty="0" err="1"/>
              <a:t>Second</a:t>
            </a:r>
            <a:r>
              <a:rPr lang="sq-AL" noProof="0" dirty="0"/>
              <a:t> </a:t>
            </a:r>
            <a:r>
              <a:rPr lang="sq-AL" noProof="0" dirty="0" err="1"/>
              <a:t>level</a:t>
            </a:r>
            <a:endParaRPr lang="sq-AL" noProof="0" dirty="0"/>
          </a:p>
          <a:p>
            <a:pPr lvl="2"/>
            <a:r>
              <a:rPr lang="sq-AL" noProof="0" dirty="0" err="1"/>
              <a:t>Third</a:t>
            </a:r>
            <a:r>
              <a:rPr lang="sq-AL" noProof="0" dirty="0"/>
              <a:t> </a:t>
            </a:r>
            <a:r>
              <a:rPr lang="sq-AL" noProof="0" dirty="0" err="1"/>
              <a:t>level</a:t>
            </a:r>
            <a:endParaRPr lang="sq-AL" noProof="0" dirty="0"/>
          </a:p>
          <a:p>
            <a:pPr lvl="3"/>
            <a:r>
              <a:rPr lang="sq-AL" noProof="0" dirty="0" err="1"/>
              <a:t>Fourth</a:t>
            </a:r>
            <a:r>
              <a:rPr lang="sq-AL" noProof="0" dirty="0"/>
              <a:t> </a:t>
            </a:r>
            <a:r>
              <a:rPr lang="sq-AL" noProof="0" dirty="0" err="1"/>
              <a:t>level</a:t>
            </a:r>
            <a:endParaRPr lang="sq-AL" noProof="0" dirty="0"/>
          </a:p>
          <a:p>
            <a:pPr lvl="4"/>
            <a:r>
              <a:rPr lang="sq-AL" noProof="0" dirty="0" err="1"/>
              <a:t>Fifth</a:t>
            </a:r>
            <a:r>
              <a:rPr lang="sq-AL" noProof="0" dirty="0"/>
              <a:t> </a:t>
            </a:r>
            <a:r>
              <a:rPr lang="sq-AL" noProof="0" dirty="0" err="1"/>
              <a:t>level</a:t>
            </a:r>
            <a:endParaRPr lang="sq-AL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80074-653F-EBB6-1317-536C442BA8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DF127B-14BC-4C1E-B104-898B2BE58609}" type="datetimeFigureOut">
              <a:rPr lang="sq-AL" noProof="0" smtClean="0"/>
              <a:t>2.3.2025</a:t>
            </a:fld>
            <a:endParaRPr lang="sq-AL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753A36-B32B-0B99-4EBF-8A2577437A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q-AL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06418-2A8F-3572-B506-32F3CA9D37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A2F879-5F5D-45EA-8EB7-D71CD43B66D5}" type="slidenum">
              <a:rPr lang="sq-AL" noProof="0" smtClean="0"/>
              <a:t>‹#›</a:t>
            </a:fld>
            <a:endParaRPr lang="sq-AL" noProof="0" dirty="0"/>
          </a:p>
        </p:txBody>
      </p:sp>
    </p:spTree>
    <p:extLst>
      <p:ext uri="{BB962C8B-B14F-4D97-AF65-F5344CB8AC3E}">
        <p14:creationId xmlns:p14="http://schemas.microsoft.com/office/powerpoint/2010/main" val="1186329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using a machine&#10;&#10;Description automatically generated">
            <a:extLst>
              <a:ext uri="{FF2B5EF4-FFF2-40B4-BE49-F238E27FC236}">
                <a16:creationId xmlns:a16="http://schemas.microsoft.com/office/drawing/2014/main" id="{412DAACE-AA31-A8C2-D86E-D58030410A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5"/>
            <a:ext cx="12192000" cy="68525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1414CB-4C52-96AE-ED06-D04D1692E5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788" y="1230811"/>
            <a:ext cx="6862355" cy="2387600"/>
          </a:xfrm>
        </p:spPr>
        <p:txBody>
          <a:bodyPr>
            <a:noAutofit/>
          </a:bodyPr>
          <a:lstStyle/>
          <a:p>
            <a:pPr algn="l"/>
            <a:r>
              <a:rPr lang="sq-AL" sz="5400" b="1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Rregullorja e Njësisë së Zhvillimit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EEEE7F5-7539-FBFA-25BF-F7E0579C76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788" y="3747291"/>
            <a:ext cx="6862355" cy="863898"/>
          </a:xfrm>
        </p:spPr>
        <p:txBody>
          <a:bodyPr/>
          <a:lstStyle/>
          <a:p>
            <a:pPr algn="l"/>
            <a:r>
              <a:rPr lang="sq-AL" noProof="0" dirty="0">
                <a:solidFill>
                  <a:schemeClr val="bg1"/>
                </a:solidFill>
              </a:rPr>
              <a:t>Qëllimi, Përgjegjësisë dhe Rolet kryesore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D6CDB3-8877-0925-2E02-D25B5FEE62A3}"/>
              </a:ext>
            </a:extLst>
          </p:cNvPr>
          <p:cNvSpPr txBox="1"/>
          <p:nvPr/>
        </p:nvSpPr>
        <p:spPr>
          <a:xfrm>
            <a:off x="648788" y="4740069"/>
            <a:ext cx="6862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q-AL" sz="2000" i="1" noProof="0" dirty="0">
                <a:solidFill>
                  <a:schemeClr val="bg1"/>
                </a:solidFill>
              </a:rPr>
              <a:t>Flovia Selmani</a:t>
            </a:r>
          </a:p>
          <a:p>
            <a:r>
              <a:rPr lang="sq-AL" sz="2000" i="1" noProof="0" dirty="0">
                <a:solidFill>
                  <a:schemeClr val="bg1"/>
                </a:solidFill>
              </a:rPr>
              <a:t>3 mars 2025</a:t>
            </a:r>
          </a:p>
        </p:txBody>
      </p:sp>
    </p:spTree>
    <p:extLst>
      <p:ext uri="{BB962C8B-B14F-4D97-AF65-F5344CB8AC3E}">
        <p14:creationId xmlns:p14="http://schemas.microsoft.com/office/powerpoint/2010/main" val="4056036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EE1711-C216-0F4D-A444-5C3D497AB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and person working on a cutting board&#10;&#10;Description automatically generated">
            <a:extLst>
              <a:ext uri="{FF2B5EF4-FFF2-40B4-BE49-F238E27FC236}">
                <a16:creationId xmlns:a16="http://schemas.microsoft.com/office/drawing/2014/main" id="{186D3574-B8F8-48EC-FC23-0B7115B4AE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5" r="2" b="1"/>
          <a:stretch/>
        </p:blipFill>
        <p:spPr>
          <a:xfrm>
            <a:off x="182880" y="1401599"/>
            <a:ext cx="3260835" cy="4054802"/>
          </a:xfrm>
          <a:prstGeom prst="rect">
            <a:avLst/>
          </a:prstGeom>
          <a:effectLst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5B6441E-CD78-E95E-6C37-210881FC1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8080" y="365125"/>
            <a:ext cx="7665720" cy="1325563"/>
          </a:xfrm>
        </p:spPr>
        <p:txBody>
          <a:bodyPr/>
          <a:lstStyle/>
          <a:p>
            <a:r>
              <a:rPr lang="sq-AL" noProof="0" dirty="0"/>
              <a:t>Funksioni 4 – Orientimi ne karriere i nxënësve/ kursanteve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DEF9D50-4BBD-3057-BD76-06F3C9C7E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8080" y="1825625"/>
            <a:ext cx="766572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q-AL" sz="2200" u="sng" noProof="0" dirty="0"/>
              <a:t>Informon nxënësit, prindërit dhe komunitetin </a:t>
            </a:r>
            <a:r>
              <a:rPr lang="sq-AL" sz="2200" noProof="0" dirty="0"/>
              <a:t>për profesionet dhe kualifikimet e ofruara.</a:t>
            </a:r>
          </a:p>
          <a:p>
            <a:pPr marL="514350" indent="-514350">
              <a:buFont typeface="+mj-lt"/>
              <a:buAutoNum type="arabicPeriod"/>
            </a:pPr>
            <a:r>
              <a:rPr lang="sq-AL" sz="2200" u="sng" noProof="0" dirty="0"/>
              <a:t>Mbështet procesin e regjistrimit </a:t>
            </a:r>
            <a:r>
              <a:rPr lang="sq-AL" sz="2200" noProof="0" dirty="0"/>
              <a:t>dhe përzgjedhjen e kandidatëve për programet e AFP-së.</a:t>
            </a:r>
          </a:p>
          <a:p>
            <a:pPr marL="514350" indent="-514350">
              <a:buFont typeface="+mj-lt"/>
              <a:buAutoNum type="arabicPeriod"/>
            </a:pPr>
            <a:r>
              <a:rPr lang="sq-AL" sz="2200" u="sng" noProof="0" dirty="0"/>
              <a:t>Siguron informim të mjaftueshëm për zgjedhjen e profilit </a:t>
            </a:r>
            <a:r>
              <a:rPr lang="sq-AL" sz="2200" noProof="0" dirty="0"/>
              <a:t>duke organizuar takime, pyetësorë dhe diskutime me nxënësit.</a:t>
            </a:r>
          </a:p>
          <a:p>
            <a:pPr marL="514350" indent="-514350">
              <a:buFont typeface="+mj-lt"/>
              <a:buAutoNum type="arabicPeriod"/>
            </a:pPr>
            <a:r>
              <a:rPr lang="sq-AL" sz="2200" u="sng" noProof="0" dirty="0"/>
              <a:t>Integrohet me </a:t>
            </a:r>
            <a:r>
              <a:rPr lang="sq-AL" sz="2200" u="sng" noProof="0" dirty="0" err="1"/>
              <a:t>kurrikulën</a:t>
            </a:r>
            <a:r>
              <a:rPr lang="sq-AL" sz="2200" u="sng" noProof="0" dirty="0"/>
              <a:t> për të zhvilluar kompetenca të edukimit për karrierë</a:t>
            </a:r>
            <a:r>
              <a:rPr lang="sq-AL" sz="2200" noProof="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sq-AL" sz="2200" u="sng" noProof="0" dirty="0"/>
              <a:t>Bashkëpunon me bizneset </a:t>
            </a:r>
            <a:r>
              <a:rPr lang="sq-AL" sz="2200" noProof="0" dirty="0"/>
              <a:t>për të ofruar njohuri mbi tregun e punës dhe mundësitë e punësimit.</a:t>
            </a:r>
          </a:p>
        </p:txBody>
      </p:sp>
    </p:spTree>
    <p:extLst>
      <p:ext uri="{BB962C8B-B14F-4D97-AF65-F5344CB8AC3E}">
        <p14:creationId xmlns:p14="http://schemas.microsoft.com/office/powerpoint/2010/main" val="531160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63E8E2-B40E-527B-D594-6E716BBF1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and person working on a cutting board&#10;&#10;Description automatically generated">
            <a:extLst>
              <a:ext uri="{FF2B5EF4-FFF2-40B4-BE49-F238E27FC236}">
                <a16:creationId xmlns:a16="http://schemas.microsoft.com/office/drawing/2014/main" id="{1E644E66-7156-5441-FF0E-334D22CC9D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5" r="2" b="1"/>
          <a:stretch/>
        </p:blipFill>
        <p:spPr>
          <a:xfrm>
            <a:off x="182880" y="1401599"/>
            <a:ext cx="3260835" cy="4054802"/>
          </a:xfrm>
          <a:prstGeom prst="rect">
            <a:avLst/>
          </a:prstGeom>
          <a:effectLst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050709F9-C6A4-0F22-59B2-89DF5FA6A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8080" y="365125"/>
            <a:ext cx="7665720" cy="1325563"/>
          </a:xfrm>
        </p:spPr>
        <p:txBody>
          <a:bodyPr/>
          <a:lstStyle/>
          <a:p>
            <a:r>
              <a:rPr lang="sq-AL" noProof="0" dirty="0"/>
              <a:t>Funksioni 5 – Hartimi dhe Zbatimi i Projekteve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2E290A1-0B13-CE03-A0DC-A6856B38D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8080" y="1825625"/>
            <a:ext cx="7665720" cy="4351338"/>
          </a:xfrm>
        </p:spPr>
        <p:txBody>
          <a:bodyPr>
            <a:norm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sq-AL" sz="2200" b="0" i="0" u="sng" strike="noStrike" baseline="0" noProof="0" dirty="0">
                <a:solidFill>
                  <a:srgbClr val="000000"/>
                </a:solidFill>
                <a:latin typeface="Cambria" panose="02040503050406030204" pitchFamily="18" charset="0"/>
              </a:rPr>
              <a:t>Identifikon burime financimi për projekte </a:t>
            </a:r>
            <a:r>
              <a:rPr lang="sq-AL" sz="2200" b="0" i="0" u="none" strike="noStrike" baseline="0" noProof="0" dirty="0">
                <a:solidFill>
                  <a:srgbClr val="000000"/>
                </a:solidFill>
                <a:latin typeface="Cambria" panose="02040503050406030204" pitchFamily="18" charset="0"/>
              </a:rPr>
              <a:t>në përputhje me strategjinë e shkollës.</a:t>
            </a:r>
          </a:p>
          <a:p>
            <a:pPr marL="342900" indent="-342900" algn="l">
              <a:buFont typeface="+mj-lt"/>
              <a:buAutoNum type="arabicPeriod"/>
            </a:pPr>
            <a:r>
              <a:rPr lang="sq-AL" sz="2200" b="0" i="0" u="sng" strike="noStrike" baseline="0" noProof="0" dirty="0">
                <a:solidFill>
                  <a:srgbClr val="000000"/>
                </a:solidFill>
                <a:latin typeface="Cambria" panose="02040503050406030204" pitchFamily="18" charset="0"/>
              </a:rPr>
              <a:t>Koordinon procesin e hartimit te propozime </a:t>
            </a:r>
            <a:r>
              <a:rPr lang="sq-AL" sz="2200" b="0" i="0" u="none" strike="noStrike" baseline="0" noProof="0" dirty="0">
                <a:solidFill>
                  <a:srgbClr val="000000"/>
                </a:solidFill>
                <a:latin typeface="Cambria" panose="02040503050406030204" pitchFamily="18" charset="0"/>
              </a:rPr>
              <a:t>për projekte te reja.</a:t>
            </a:r>
          </a:p>
          <a:p>
            <a:pPr marL="342900" indent="-342900" algn="l">
              <a:buFont typeface="+mj-lt"/>
              <a:buAutoNum type="arabicPeriod"/>
            </a:pPr>
            <a:r>
              <a:rPr lang="sq-AL" sz="2200" b="0" i="0" u="sng" strike="noStrike" baseline="0" noProof="0" dirty="0">
                <a:solidFill>
                  <a:srgbClr val="000000"/>
                </a:solidFill>
                <a:latin typeface="Cambria" panose="02040503050406030204" pitchFamily="18" charset="0"/>
              </a:rPr>
              <a:t>Koordinon zbatimin e projekteve</a:t>
            </a:r>
            <a:r>
              <a:rPr lang="sq-AL" sz="2200" b="0" i="0" u="none" strike="noStrike" baseline="0" noProof="0" dirty="0">
                <a:solidFill>
                  <a:srgbClr val="000000"/>
                </a:solidFill>
                <a:latin typeface="Cambria" panose="02040503050406030204" pitchFamily="18" charset="0"/>
              </a:rPr>
              <a:t>: Menaxhon proceset dhe siguron transparencë.</a:t>
            </a:r>
          </a:p>
          <a:p>
            <a:pPr marL="342900" indent="-342900" algn="l">
              <a:buFont typeface="+mj-lt"/>
              <a:buAutoNum type="arabicPeriod"/>
            </a:pPr>
            <a:r>
              <a:rPr lang="sq-AL" sz="2200" b="0" i="0" u="sng" strike="noStrike" baseline="0" noProof="0" dirty="0">
                <a:solidFill>
                  <a:srgbClr val="000000"/>
                </a:solidFill>
                <a:latin typeface="Cambria" panose="02040503050406030204" pitchFamily="18" charset="0"/>
              </a:rPr>
              <a:t>Monitoron progresin dhe përgatit raporte </a:t>
            </a:r>
            <a:r>
              <a:rPr lang="sq-AL" sz="2200" b="0" i="0" u="none" strike="noStrike" baseline="0" noProof="0" dirty="0">
                <a:solidFill>
                  <a:srgbClr val="000000"/>
                </a:solidFill>
                <a:latin typeface="Cambria" panose="02040503050406030204" pitchFamily="18" charset="0"/>
              </a:rPr>
              <a:t>për donatorët dhe institucionet përkatëse.</a:t>
            </a:r>
          </a:p>
          <a:p>
            <a:pPr marL="342900" indent="-342900" algn="l">
              <a:buFont typeface="+mj-lt"/>
              <a:buAutoNum type="arabicPeriod"/>
            </a:pPr>
            <a:r>
              <a:rPr lang="sq-AL" sz="2200" b="0" i="0" u="sng" strike="noStrike" baseline="0" noProof="0" dirty="0">
                <a:solidFill>
                  <a:srgbClr val="000000"/>
                </a:solidFill>
                <a:latin typeface="Cambria" panose="02040503050406030204" pitchFamily="18" charset="0"/>
              </a:rPr>
              <a:t>Raporton tek drejtuesit e institucionit </a:t>
            </a:r>
            <a:r>
              <a:rPr lang="sq-AL" sz="2200" b="0" i="0" u="none" strike="noStrike" baseline="0" noProof="0" dirty="0">
                <a:solidFill>
                  <a:srgbClr val="000000"/>
                </a:solidFill>
                <a:latin typeface="Cambria" panose="02040503050406030204" pitchFamily="18" charset="0"/>
              </a:rPr>
              <a:t>dhe Bordi Drejtues mbi ecurinë dhe ndikimin e projekteve.</a:t>
            </a:r>
          </a:p>
        </p:txBody>
      </p:sp>
    </p:spTree>
    <p:extLst>
      <p:ext uri="{BB962C8B-B14F-4D97-AF65-F5344CB8AC3E}">
        <p14:creationId xmlns:p14="http://schemas.microsoft.com/office/powerpoint/2010/main" val="3699414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12DC3-E1C2-D3C4-0B63-B004D7D883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and person working on a cutting board&#10;&#10;Description automatically generated">
            <a:extLst>
              <a:ext uri="{FF2B5EF4-FFF2-40B4-BE49-F238E27FC236}">
                <a16:creationId xmlns:a16="http://schemas.microsoft.com/office/drawing/2014/main" id="{4A5DE132-859C-6EE0-DA32-42ADBB9710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5" r="2" b="1"/>
          <a:stretch/>
        </p:blipFill>
        <p:spPr>
          <a:xfrm>
            <a:off x="182880" y="1401599"/>
            <a:ext cx="3260835" cy="4054802"/>
          </a:xfrm>
          <a:prstGeom prst="rect">
            <a:avLst/>
          </a:prstGeom>
          <a:effectLst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E20D6561-D413-75D6-5082-313A46198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8080" y="365125"/>
            <a:ext cx="7665720" cy="1325563"/>
          </a:xfrm>
        </p:spPr>
        <p:txBody>
          <a:bodyPr/>
          <a:lstStyle/>
          <a:p>
            <a:r>
              <a:rPr lang="sq-AL" noProof="0" dirty="0"/>
              <a:t>Funksioni 6 – Marketingu Institucional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B8390DB-EF1A-81E3-DCB6-B7CC4149E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8080" y="1825625"/>
            <a:ext cx="7665720" cy="4351338"/>
          </a:xfrm>
        </p:spPr>
        <p:txBody>
          <a:bodyPr>
            <a:norm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sq-AL" sz="2200" b="0" i="0" u="sng" strike="noStrike" baseline="0" noProof="0" dirty="0">
                <a:solidFill>
                  <a:srgbClr val="000000"/>
                </a:solidFill>
                <a:latin typeface="Cambria" panose="02040503050406030204" pitchFamily="18" charset="0"/>
              </a:rPr>
              <a:t>Harton dhe zbaton planin e marketingut </a:t>
            </a:r>
            <a:r>
              <a:rPr lang="sq-AL" sz="2200" b="0" i="0" u="none" strike="noStrike" baseline="0" noProof="0" dirty="0">
                <a:solidFill>
                  <a:srgbClr val="000000"/>
                </a:solidFill>
                <a:latin typeface="Cambria" panose="02040503050406030204" pitchFamily="18" charset="0"/>
              </a:rPr>
              <a:t>duke e integruar në planin vjetor të institucionit.</a:t>
            </a:r>
          </a:p>
          <a:p>
            <a:pPr marL="342900" indent="-342900" algn="l">
              <a:buFont typeface="+mj-lt"/>
              <a:buAutoNum type="arabicPeriod"/>
            </a:pPr>
            <a:r>
              <a:rPr lang="sq-AL" sz="2200" b="0" i="0" u="sng" strike="noStrike" baseline="0" noProof="0" dirty="0">
                <a:solidFill>
                  <a:srgbClr val="000000"/>
                </a:solidFill>
                <a:latin typeface="Cambria" panose="02040503050406030204" pitchFamily="18" charset="0"/>
              </a:rPr>
              <a:t>Menaxhon ekipin e marketingut: </a:t>
            </a:r>
            <a:r>
              <a:rPr lang="sq-AL" sz="2200" b="0" i="0" u="none" strike="noStrike" baseline="0" noProof="0" dirty="0">
                <a:solidFill>
                  <a:srgbClr val="000000"/>
                </a:solidFill>
                <a:latin typeface="Cambria" panose="02040503050406030204" pitchFamily="18" charset="0"/>
              </a:rPr>
              <a:t>Krijon, përditëson dhe trajnon anëtarët gjatë gjithë vitit.</a:t>
            </a:r>
          </a:p>
          <a:p>
            <a:pPr marL="342900" indent="-342900" algn="l">
              <a:buFont typeface="+mj-lt"/>
              <a:buAutoNum type="arabicPeriod"/>
            </a:pPr>
            <a:r>
              <a:rPr lang="sq-AL" sz="2200" b="0" i="0" u="sng" strike="noStrike" baseline="0" noProof="0" dirty="0">
                <a:solidFill>
                  <a:srgbClr val="000000"/>
                </a:solidFill>
                <a:latin typeface="Cambria" panose="02040503050406030204" pitchFamily="18" charset="0"/>
              </a:rPr>
              <a:t>Forcon marrëdhëniet me publikun</a:t>
            </a:r>
            <a:r>
              <a:rPr lang="sq-AL" sz="2200" b="0" i="0" u="none" strike="noStrike" baseline="0" noProof="0" dirty="0">
                <a:solidFill>
                  <a:srgbClr val="000000"/>
                </a:solidFill>
                <a:latin typeface="Cambria" panose="02040503050406030204" pitchFamily="18" charset="0"/>
              </a:rPr>
              <a:t> në bashkëpunim me drejtorinë dhe njësinë e zhvillimit.</a:t>
            </a:r>
          </a:p>
          <a:p>
            <a:pPr marL="342900" indent="-342900" algn="l">
              <a:buFont typeface="+mj-lt"/>
              <a:buAutoNum type="arabicPeriod"/>
            </a:pPr>
            <a:r>
              <a:rPr lang="sq-AL" sz="2200" b="0" i="0" u="sng" strike="noStrike" baseline="0" noProof="0" dirty="0">
                <a:solidFill>
                  <a:srgbClr val="000000"/>
                </a:solidFill>
                <a:latin typeface="Cambria" panose="02040503050406030204" pitchFamily="18" charset="0"/>
              </a:rPr>
              <a:t>Menaxhon komunikimin dhe imazhin e institucionit në media sociale dhe lokale.</a:t>
            </a:r>
          </a:p>
          <a:p>
            <a:pPr marL="342900" indent="-342900" algn="l">
              <a:buFont typeface="+mj-lt"/>
              <a:buAutoNum type="arabicPeriod"/>
            </a:pPr>
            <a:r>
              <a:rPr lang="sq-AL" sz="2200" b="0" i="0" u="sng" strike="noStrike" baseline="0" noProof="0" dirty="0">
                <a:solidFill>
                  <a:srgbClr val="000000"/>
                </a:solidFill>
                <a:latin typeface="Cambria" panose="02040503050406030204" pitchFamily="18" charset="0"/>
              </a:rPr>
              <a:t>Organizon aktivitete </a:t>
            </a:r>
            <a:r>
              <a:rPr lang="sq-AL" sz="2200" b="0" i="0" u="sng" strike="noStrike" baseline="0" noProof="0" dirty="0" err="1">
                <a:solidFill>
                  <a:srgbClr val="000000"/>
                </a:solidFill>
                <a:latin typeface="Cambria" panose="02040503050406030204" pitchFamily="18" charset="0"/>
              </a:rPr>
              <a:t>promovuese</a:t>
            </a:r>
            <a:r>
              <a:rPr lang="sq-AL" sz="2200" b="0" i="0" u="none" strike="noStrike" baseline="0" noProof="0" dirty="0">
                <a:solidFill>
                  <a:srgbClr val="000000"/>
                </a:solidFill>
                <a:latin typeface="Cambria" panose="02040503050406030204" pitchFamily="18" charset="0"/>
              </a:rPr>
              <a:t>: Fushata, </a:t>
            </a:r>
            <a:r>
              <a:rPr lang="sq-AL" sz="2200" b="0" i="0" u="none" strike="noStrike" baseline="0" noProof="0" dirty="0" err="1">
                <a:solidFill>
                  <a:srgbClr val="000000"/>
                </a:solidFill>
                <a:latin typeface="Cambria" panose="02040503050406030204" pitchFamily="18" charset="0"/>
              </a:rPr>
              <a:t>sponsorizime</a:t>
            </a:r>
            <a:r>
              <a:rPr lang="sq-AL" sz="2200" b="0" i="0" u="none" strike="noStrike" baseline="0" noProof="0" dirty="0">
                <a:solidFill>
                  <a:srgbClr val="000000"/>
                </a:solidFill>
                <a:latin typeface="Cambria" panose="02040503050406030204" pitchFamily="18" charset="0"/>
              </a:rPr>
              <a:t>, panaire dhe </a:t>
            </a:r>
            <a:r>
              <a:rPr lang="sq-AL" sz="2200" b="0" i="0" u="none" strike="noStrike" baseline="0" noProof="0" dirty="0" err="1">
                <a:solidFill>
                  <a:srgbClr val="000000"/>
                </a:solidFill>
                <a:latin typeface="Cambria" panose="02040503050406030204" pitchFamily="18" charset="0"/>
              </a:rPr>
              <a:t>evente</a:t>
            </a:r>
            <a:r>
              <a:rPr lang="sq-AL" sz="2200" b="0" i="0" u="none" strike="noStrike" baseline="0" noProof="0" dirty="0">
                <a:solidFill>
                  <a:srgbClr val="000000"/>
                </a:solidFill>
                <a:latin typeface="Cambria" panose="02040503050406030204" pitchFamily="18" charset="0"/>
              </a:rPr>
              <a:t> për rritjen e </a:t>
            </a:r>
            <a:r>
              <a:rPr lang="sq-AL" sz="2200" b="0" i="0" u="none" strike="noStrike" baseline="0" noProof="0" dirty="0" err="1">
                <a:solidFill>
                  <a:srgbClr val="000000"/>
                </a:solidFill>
                <a:latin typeface="Cambria" panose="02040503050406030204" pitchFamily="18" charset="0"/>
              </a:rPr>
              <a:t>vizibilitetit</a:t>
            </a:r>
            <a:r>
              <a:rPr lang="sq-AL" sz="2200" b="0" i="0" u="none" strike="noStrike" baseline="0" noProof="0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7964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26BAA8-5644-E7FC-F1A3-4655D73AE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and person working on a cutting board&#10;&#10;Description automatically generated">
            <a:extLst>
              <a:ext uri="{FF2B5EF4-FFF2-40B4-BE49-F238E27FC236}">
                <a16:creationId xmlns:a16="http://schemas.microsoft.com/office/drawing/2014/main" id="{F55E3307-9C19-2A4E-0408-44DC5599E6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5" r="2" b="1"/>
          <a:stretch/>
        </p:blipFill>
        <p:spPr>
          <a:xfrm>
            <a:off x="182880" y="1401599"/>
            <a:ext cx="3260835" cy="4054802"/>
          </a:xfrm>
          <a:prstGeom prst="rect">
            <a:avLst/>
          </a:prstGeom>
          <a:effectLst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7FB1C49-1607-C90D-A180-31EC25E54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8080" y="365125"/>
            <a:ext cx="7665720" cy="1325563"/>
          </a:xfrm>
        </p:spPr>
        <p:txBody>
          <a:bodyPr/>
          <a:lstStyle/>
          <a:p>
            <a:r>
              <a:rPr lang="sq-AL" noProof="0" dirty="0"/>
              <a:t>Funksioni 7 – Gjurmimi ne Nivel Ofruesi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8644D7-21C2-1796-BBD6-81BA57BB2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8080" y="1825625"/>
            <a:ext cx="7665720" cy="4351338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sq-AL" sz="2200" u="sng" noProof="0" dirty="0"/>
              <a:t>Koordinon mbledhjen e të dhënave për </a:t>
            </a:r>
            <a:r>
              <a:rPr lang="sq-AL" sz="2200" noProof="0" dirty="0"/>
              <a:t>nxënësit e diplomuar.</a:t>
            </a:r>
          </a:p>
          <a:p>
            <a:pPr marL="514350" indent="-514350" algn="l">
              <a:buFont typeface="+mj-lt"/>
              <a:buAutoNum type="arabicPeriod"/>
            </a:pPr>
            <a:r>
              <a:rPr lang="sq-AL" sz="2200" u="sng" noProof="0" dirty="0"/>
              <a:t>Organizon procesin e gjurmimit: </a:t>
            </a:r>
            <a:r>
              <a:rPr lang="sq-AL" sz="2200" noProof="0" dirty="0"/>
              <a:t>Takime me maturantët, shpërndarja e pyetësorëve dhe mbledhja e të dhënave.</a:t>
            </a:r>
          </a:p>
          <a:p>
            <a:pPr marL="514350" indent="-514350" algn="l">
              <a:buFont typeface="+mj-lt"/>
              <a:buAutoNum type="arabicPeriod"/>
            </a:pPr>
            <a:r>
              <a:rPr lang="sq-AL" sz="2200" u="sng" noProof="0" dirty="0"/>
              <a:t>Menaxhon dhe përditëson bazën e të dhënave </a:t>
            </a:r>
            <a:r>
              <a:rPr lang="sq-AL" sz="2200" noProof="0" dirty="0"/>
              <a:t>me rezultatet e gjurmimit.</a:t>
            </a:r>
          </a:p>
          <a:p>
            <a:pPr marL="514350" indent="-514350" algn="l">
              <a:buFont typeface="+mj-lt"/>
              <a:buAutoNum type="arabicPeriod"/>
            </a:pPr>
            <a:r>
              <a:rPr lang="sq-AL" sz="2200" u="sng" noProof="0" dirty="0"/>
              <a:t>Analizon të dhënat dhe harton raportin</a:t>
            </a:r>
            <a:r>
              <a:rPr lang="sq-AL" sz="2200" noProof="0" dirty="0"/>
              <a:t>.</a:t>
            </a:r>
          </a:p>
          <a:p>
            <a:pPr marL="514350" indent="-514350" algn="l">
              <a:buFont typeface="+mj-lt"/>
              <a:buAutoNum type="arabicPeriod"/>
            </a:pPr>
            <a:r>
              <a:rPr lang="sq-AL" sz="2200" u="sng" noProof="0" dirty="0"/>
              <a:t>Prezantimi i rezultateve </a:t>
            </a:r>
            <a:r>
              <a:rPr lang="sq-AL" sz="2200" noProof="0" dirty="0"/>
              <a:t>për Njësinë e Zhvillimit, drejtuesit dhe grupet e interesit.</a:t>
            </a:r>
          </a:p>
          <a:p>
            <a:pPr marL="514350" indent="-514350" algn="l">
              <a:buFont typeface="+mj-lt"/>
              <a:buAutoNum type="arabicPeriod"/>
            </a:pPr>
            <a:r>
              <a:rPr lang="sq-AL" sz="2200" u="sng" noProof="0" dirty="0"/>
              <a:t>Mbështet përdorimin e të dhënave </a:t>
            </a:r>
            <a:r>
              <a:rPr lang="sq-AL" sz="2200" noProof="0" dirty="0"/>
              <a:t>për përmirësimin e ofertës arsimore.</a:t>
            </a:r>
          </a:p>
        </p:txBody>
      </p:sp>
    </p:spTree>
    <p:extLst>
      <p:ext uri="{BB962C8B-B14F-4D97-AF65-F5344CB8AC3E}">
        <p14:creationId xmlns:p14="http://schemas.microsoft.com/office/powerpoint/2010/main" val="2911768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8F5462-F477-1D07-784B-A9DFF579E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and person working on a cutting board&#10;&#10;Description automatically generated">
            <a:extLst>
              <a:ext uri="{FF2B5EF4-FFF2-40B4-BE49-F238E27FC236}">
                <a16:creationId xmlns:a16="http://schemas.microsoft.com/office/drawing/2014/main" id="{E4F5627F-0288-81B2-3063-006EF3EC3C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5" r="2" b="1"/>
          <a:stretch/>
        </p:blipFill>
        <p:spPr>
          <a:xfrm>
            <a:off x="8195310" y="1379406"/>
            <a:ext cx="3732696" cy="4641555"/>
          </a:xfrm>
          <a:prstGeom prst="rect">
            <a:avLst/>
          </a:prstGeom>
          <a:effectLst/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09B46CC-1577-C0C4-2AFF-9CF05F2EB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357110" cy="1325563"/>
          </a:xfrm>
        </p:spPr>
        <p:txBody>
          <a:bodyPr/>
          <a:lstStyle/>
          <a:p>
            <a:r>
              <a:rPr lang="sq-AL" noProof="0" dirty="0"/>
              <a:t>Roli i Përgjegjësit te Njësisë se Zhvillimit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47B7EAC-81BD-A9BD-3D55-0D3BF59D9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57110" cy="466725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sq-AL" noProof="0" dirty="0"/>
              <a:t>Koordinon sigurimin e cilësisë dhe është pjesë e grupit të planifikimit dhe monitorimit.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q-AL" noProof="0" dirty="0"/>
              <a:t>Planifikon dhe organizon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q-AL" noProof="0" dirty="0"/>
              <a:t>Zhvillimin profesional të mësimdhënësve.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q-AL" noProof="0" dirty="0"/>
              <a:t>Zhvillimin e </a:t>
            </a:r>
            <a:r>
              <a:rPr lang="sq-AL" noProof="0" dirty="0" err="1"/>
              <a:t>kurrikulave</a:t>
            </a:r>
            <a:r>
              <a:rPr lang="sq-AL" noProof="0" dirty="0"/>
              <a:t> dhe përshtatjen e tyre me nevojat e tregut.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q-AL" noProof="0" dirty="0"/>
              <a:t>Krijimin e  lidhjeve me bizneset për praktika profesionale dhe punësim.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q-AL" noProof="0" dirty="0"/>
              <a:t>Orientimin në karrierë për nxënësit/ kursantët.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q-AL" noProof="0" dirty="0"/>
              <a:t>Projektet zhvillimore të institucionit.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q-AL" noProof="0" dirty="0"/>
              <a:t>Strategjitë e marketingut për promovimin e ofruesit të AFP-së.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q-AL" noProof="0" dirty="0"/>
              <a:t>Gjurmimin ne nivel institucional.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q-AL" noProof="0" dirty="0"/>
              <a:t>Mbështet zhvillimin e koordinatorëve dhe monitoron </a:t>
            </a:r>
            <a:r>
              <a:rPr lang="sq-AL" noProof="0" dirty="0" err="1"/>
              <a:t>performancën</a:t>
            </a:r>
            <a:r>
              <a:rPr lang="sq-AL" noProof="0" dirty="0"/>
              <a:t> e njësisë.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q-AL" noProof="0" dirty="0"/>
              <a:t>Organizon procesin e vetëvlerësimit dhe bashkëpunon për akreditimin dhe inspektimin me stafin drejtues.</a:t>
            </a:r>
          </a:p>
        </p:txBody>
      </p:sp>
    </p:spTree>
    <p:extLst>
      <p:ext uri="{BB962C8B-B14F-4D97-AF65-F5344CB8AC3E}">
        <p14:creationId xmlns:p14="http://schemas.microsoft.com/office/powerpoint/2010/main" val="2702147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DCB6AB-FEF4-95C3-5CD1-DF22874BE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and person working on a cutting board&#10;&#10;Description automatically generated">
            <a:extLst>
              <a:ext uri="{FF2B5EF4-FFF2-40B4-BE49-F238E27FC236}">
                <a16:creationId xmlns:a16="http://schemas.microsoft.com/office/drawing/2014/main" id="{FDA8B0C4-EB38-55BA-EE16-B69C94804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" r="-1" b="-1"/>
          <a:stretch/>
        </p:blipFill>
        <p:spPr>
          <a:xfrm>
            <a:off x="10567638" y="31362"/>
            <a:ext cx="1572323" cy="19930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4CACA-C1F7-A5E7-972C-010921ED2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079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q-AL" sz="2400" noProof="0" dirty="0"/>
              <a:t>Dokumentet kryesore që mbështesin procesin e planifikimit: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q-AL" sz="2200" noProof="0" dirty="0"/>
              <a:t>Plani vjetor i njësisë (hartohet në fillim të vitit bazuar në planin e shkollës – Neni 16).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q-AL" sz="2200" noProof="0" dirty="0"/>
              <a:t>Planet vjetore të koordinatorëve që bashkohen në një plan të përgjithshëm.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q-AL" sz="2200" noProof="0" dirty="0"/>
              <a:t>Monitorimi dhe raportimi çdo tre muaj për të vlerësuar përparimin dhe përputhshmërinë me objektivat (Neni 18).</a:t>
            </a:r>
          </a:p>
          <a:p>
            <a:pPr marL="0" indent="0">
              <a:buNone/>
            </a:pPr>
            <a:endParaRPr lang="en-US" sz="2000" noProof="0" dirty="0"/>
          </a:p>
          <a:p>
            <a:pPr marL="0" indent="0">
              <a:buNone/>
            </a:pPr>
            <a:r>
              <a:rPr lang="sq-AL" sz="2400" i="1" noProof="0" dirty="0"/>
              <a:t>Hapat nga planifikimi ne miratimin e planit: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B0932FB-E139-4DB1-1D73-D8A58E278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29438" cy="1325563"/>
          </a:xfrm>
        </p:spPr>
        <p:txBody>
          <a:bodyPr/>
          <a:lstStyle/>
          <a:p>
            <a:r>
              <a:rPr lang="sq-AL" b="1" noProof="0" dirty="0"/>
              <a:t>Planifikimi</a:t>
            </a:r>
            <a:r>
              <a:rPr lang="sq-AL" b="1" dirty="0"/>
              <a:t> –</a:t>
            </a:r>
            <a:r>
              <a:rPr lang="sq-AL" b="1" noProof="0" dirty="0"/>
              <a:t> Raportimi</a:t>
            </a:r>
            <a:r>
              <a:rPr lang="sq-AL" b="1" dirty="0"/>
              <a:t> </a:t>
            </a:r>
            <a:r>
              <a:rPr lang="sq-AL" dirty="0"/>
              <a:t>–</a:t>
            </a:r>
            <a:r>
              <a:rPr lang="sq-AL" noProof="0" dirty="0"/>
              <a:t> Monitorimi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F2347CB-501A-7029-033A-163FB47EDB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0117791"/>
              </p:ext>
            </p:extLst>
          </p:nvPr>
        </p:nvGraphicFramePr>
        <p:xfrm>
          <a:off x="838200" y="4138682"/>
          <a:ext cx="10515600" cy="2573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98122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A0EFC3-58DA-A51F-373A-30BCA16EA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and person working on a cutting board&#10;&#10;Description automatically generated">
            <a:extLst>
              <a:ext uri="{FF2B5EF4-FFF2-40B4-BE49-F238E27FC236}">
                <a16:creationId xmlns:a16="http://schemas.microsoft.com/office/drawing/2014/main" id="{754C91C5-3197-FCEB-50B9-618669AA36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" r="-1" b="-1"/>
          <a:stretch/>
        </p:blipFill>
        <p:spPr>
          <a:xfrm>
            <a:off x="10567638" y="31362"/>
            <a:ext cx="1572323" cy="19930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A440D-6AF4-2B70-7EB2-E0C2A3563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q-AL" sz="2400" i="1" noProof="0" dirty="0"/>
              <a:t>Qëllimi i Monitorimit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q-AL" sz="2200" noProof="0" dirty="0"/>
              <a:t>Siguron zbatimin efektiv të objektivave të planit.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q-AL" sz="2200" noProof="0" dirty="0"/>
              <a:t>Ndihmon në identifikimin e pengesave dhe marrjen e masave.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q-AL" sz="2200" noProof="0" dirty="0"/>
              <a:t>Vlerëson përputhshmërinë me afatet dhe buxhetin (Neni 18).</a:t>
            </a:r>
          </a:p>
          <a:p>
            <a:pPr marL="0" indent="0">
              <a:buNone/>
            </a:pPr>
            <a:endParaRPr lang="en-US" sz="2000" i="1" noProof="0" dirty="0"/>
          </a:p>
          <a:p>
            <a:pPr marL="0" indent="0">
              <a:buNone/>
            </a:pPr>
            <a:r>
              <a:rPr lang="sq-AL" sz="2400" i="1" noProof="0" dirty="0"/>
              <a:t>Procesi i Monitorimit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q-AL" sz="2200" noProof="0" dirty="0"/>
              <a:t>Raportim çdo 3 muaj nga përgjegjësi i njësisë mbi ecurinë e aktiviteteve dhe sfidat e hasura.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q-AL" sz="2200" noProof="0" dirty="0"/>
              <a:t>Mbledhja e të dhënave nga koordinatorët për zhvillimin e veprimtarive të planifikuara.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q-AL" sz="2200" noProof="0" dirty="0"/>
              <a:t>Vlerësimi i përputhshmërisë së aktiviteteve me planin strategjik dhe objektivat.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E8B06CC-4296-D2F7-84B6-EA6F97D04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q-AL" noProof="0" dirty="0"/>
              <a:t>Planifikimi</a:t>
            </a:r>
            <a:r>
              <a:rPr lang="sq-AL" dirty="0"/>
              <a:t> –</a:t>
            </a:r>
            <a:r>
              <a:rPr lang="sq-AL" noProof="0" dirty="0"/>
              <a:t> Raportimi</a:t>
            </a:r>
            <a:r>
              <a:rPr lang="sq-AL" dirty="0"/>
              <a:t> –</a:t>
            </a:r>
            <a:r>
              <a:rPr lang="sq-AL" noProof="0" dirty="0"/>
              <a:t> </a:t>
            </a:r>
            <a:r>
              <a:rPr lang="sq-AL" b="1" noProof="0" dirty="0"/>
              <a:t>Monitorimi</a:t>
            </a:r>
          </a:p>
        </p:txBody>
      </p:sp>
    </p:spTree>
    <p:extLst>
      <p:ext uri="{BB962C8B-B14F-4D97-AF65-F5344CB8AC3E}">
        <p14:creationId xmlns:p14="http://schemas.microsoft.com/office/powerpoint/2010/main" val="2192484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A8AE5-21CD-3482-4DE1-2E4ADD62E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and person working on a cutting board&#10;&#10;Description automatically generated">
            <a:extLst>
              <a:ext uri="{FF2B5EF4-FFF2-40B4-BE49-F238E27FC236}">
                <a16:creationId xmlns:a16="http://schemas.microsoft.com/office/drawing/2014/main" id="{AF549983-9455-02EF-00D9-54F08D0620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" r="-1" b="-1"/>
          <a:stretch/>
        </p:blipFill>
        <p:spPr>
          <a:xfrm>
            <a:off x="10567638" y="31362"/>
            <a:ext cx="1572323" cy="19930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CB31C-E4B2-A168-1362-AE56EC3BD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q-AL" noProof="0" dirty="0"/>
          </a:p>
          <a:p>
            <a:pPr marL="0" indent="0">
              <a:buNone/>
            </a:pPr>
            <a:r>
              <a:rPr lang="sq-AL" sz="2400" noProof="0" dirty="0"/>
              <a:t>Qëllimi i Vlerësimit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q-AL" sz="2200" noProof="0" dirty="0"/>
              <a:t>Mat efektivitetin e shërbimeve të ofruara nga Njësia e Zhvillimit.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q-AL" sz="2200" noProof="0" dirty="0"/>
              <a:t>Përmirëson cilësinë e shërbimeve</a:t>
            </a:r>
            <a:r>
              <a:rPr lang="en-US" sz="2200" noProof="0" dirty="0"/>
              <a:t>.</a:t>
            </a:r>
            <a:endParaRPr lang="sq-AL" sz="2200" noProof="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sq-AL" sz="2200" noProof="0" dirty="0"/>
              <a:t>Siguron që oferta arsimore përputhet me nevojat e nxënësve dhe tregut të punës (Neni 19).</a:t>
            </a:r>
          </a:p>
          <a:p>
            <a:pPr marL="0" indent="0">
              <a:buNone/>
            </a:pPr>
            <a:endParaRPr lang="sq-AL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D3B06A2-D79C-F41D-BB24-FACD2603B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q-AL" noProof="0" dirty="0"/>
              <a:t>Vlerësimi i Cilësisë së Shërbimit</a:t>
            </a:r>
            <a:endParaRPr lang="sq-AL" b="1" noProof="0" dirty="0"/>
          </a:p>
        </p:txBody>
      </p:sp>
    </p:spTree>
    <p:extLst>
      <p:ext uri="{BB962C8B-B14F-4D97-AF65-F5344CB8AC3E}">
        <p14:creationId xmlns:p14="http://schemas.microsoft.com/office/powerpoint/2010/main" val="3737549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07DF5F-7C74-9E76-887D-1EBA9C645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and person working on a cutting board&#10;&#10;Description automatically generated">
            <a:extLst>
              <a:ext uri="{FF2B5EF4-FFF2-40B4-BE49-F238E27FC236}">
                <a16:creationId xmlns:a16="http://schemas.microsoft.com/office/drawing/2014/main" id="{32D55022-B363-8E1E-A32F-0270A4B80B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5" r="2" b="1"/>
          <a:stretch/>
        </p:blipFill>
        <p:spPr>
          <a:xfrm>
            <a:off x="7703334" y="830766"/>
            <a:ext cx="4178952" cy="5196468"/>
          </a:xfrm>
          <a:prstGeom prst="rect">
            <a:avLst/>
          </a:prstGeom>
          <a:effectLst/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8BCA301-4CCD-A5E4-49FF-599CFC2B3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865134" cy="1325563"/>
          </a:xfrm>
        </p:spPr>
        <p:txBody>
          <a:bodyPr/>
          <a:lstStyle/>
          <a:p>
            <a:r>
              <a:rPr lang="sq-AL" noProof="0" dirty="0"/>
              <a:t>Te tjera aspekte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FA71427-B3FE-3027-F02B-8E6A8EDA6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65134" cy="4351338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ü"/>
            </a:pPr>
            <a:endParaRPr lang="sq-AL" noProof="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sq-AL" noProof="0" dirty="0"/>
              <a:t>Te drejtat e Koordinatoreve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sq-AL" noProof="0" dirty="0"/>
              <a:t>Vlerësimi i </a:t>
            </a:r>
            <a:r>
              <a:rPr lang="sq-AL" noProof="0" dirty="0" err="1"/>
              <a:t>Performancës</a:t>
            </a:r>
            <a:endParaRPr lang="sq-AL" noProof="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sq-AL" noProof="0" dirty="0"/>
              <a:t>Norma Mësimore</a:t>
            </a:r>
          </a:p>
        </p:txBody>
      </p:sp>
    </p:spTree>
    <p:extLst>
      <p:ext uri="{BB962C8B-B14F-4D97-AF65-F5344CB8AC3E}">
        <p14:creationId xmlns:p14="http://schemas.microsoft.com/office/powerpoint/2010/main" val="1750580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5EC7B6-AD1B-4AA7-FE96-AEDE4FE3B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and person working on a cutting board&#10;&#10;Description automatically generated">
            <a:extLst>
              <a:ext uri="{FF2B5EF4-FFF2-40B4-BE49-F238E27FC236}">
                <a16:creationId xmlns:a16="http://schemas.microsoft.com/office/drawing/2014/main" id="{C60D3952-92D5-1199-614E-622304D0E2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5" r="2" b="1"/>
          <a:stretch/>
        </p:blipFill>
        <p:spPr>
          <a:xfrm>
            <a:off x="7703334" y="830766"/>
            <a:ext cx="4178952" cy="5196468"/>
          </a:xfrm>
          <a:prstGeom prst="rect">
            <a:avLst/>
          </a:prstGeom>
          <a:effectLst/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FF694167-68B7-E8B5-736C-324E14D79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865134" cy="1325563"/>
          </a:xfrm>
        </p:spPr>
        <p:txBody>
          <a:bodyPr>
            <a:noAutofit/>
          </a:bodyPr>
          <a:lstStyle/>
          <a:p>
            <a:r>
              <a:rPr lang="sq-AL" noProof="0"/>
              <a:t>Pyetje dhe Diskutim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3637C64-C33A-58E1-5AAC-0A0A03AD2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65134" cy="4351338"/>
          </a:xfrm>
        </p:spPr>
        <p:txBody>
          <a:bodyPr/>
          <a:lstStyle/>
          <a:p>
            <a:endParaRPr lang="sq-AL" sz="2800" noProof="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q-AL" sz="2200" noProof="0" dirty="0"/>
              <a:t>A është e qartë dhe e zbatueshme rregullorja në praktikë?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sq-AL" sz="2200" noProof="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q-AL" sz="2200" noProof="0" dirty="0"/>
              <a:t>Sa e rëndësishme është kjo rregullore për </a:t>
            </a:r>
            <a:r>
              <a:rPr lang="sq-AL" sz="2200" noProof="0" dirty="0" err="1"/>
              <a:t>NjZh</a:t>
            </a:r>
            <a:r>
              <a:rPr lang="sq-AL" sz="2200" noProof="0" dirty="0"/>
              <a:t>-në </a:t>
            </a:r>
            <a:r>
              <a:rPr lang="sq-AL" sz="2200" noProof="0" dirty="0" err="1"/>
              <a:t>në</a:t>
            </a:r>
            <a:r>
              <a:rPr lang="sq-AL" sz="2200" noProof="0" dirty="0"/>
              <a:t> shkollën tuaj?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sq-AL" sz="2200" noProof="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q-AL" sz="2200" noProof="0" dirty="0"/>
              <a:t>Cilat janë sfidat që shikoni në zbatimin e Rregullores së </a:t>
            </a:r>
            <a:r>
              <a:rPr lang="sq-AL" sz="2200" noProof="0" dirty="0" err="1"/>
              <a:t>NjZh</a:t>
            </a:r>
            <a:r>
              <a:rPr lang="sq-AL" sz="2200" noProof="0" dirty="0"/>
              <a:t>-së?</a:t>
            </a:r>
          </a:p>
        </p:txBody>
      </p:sp>
    </p:spTree>
    <p:extLst>
      <p:ext uri="{BB962C8B-B14F-4D97-AF65-F5344CB8AC3E}">
        <p14:creationId xmlns:p14="http://schemas.microsoft.com/office/powerpoint/2010/main" val="3285883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222630-F8C4-3FA1-C36B-9009FB9E6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4F7B9026-36AD-42E4-B172-8D68F3A33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q-AL" noProof="0" dirty="0"/>
          </a:p>
        </p:txBody>
      </p:sp>
      <p:pic>
        <p:nvPicPr>
          <p:cNvPr id="17" name="Picture 16" descr="A person and person working on a cutting board&#10;&#10;Description automatically generated">
            <a:extLst>
              <a:ext uri="{FF2B5EF4-FFF2-40B4-BE49-F238E27FC236}">
                <a16:creationId xmlns:a16="http://schemas.microsoft.com/office/drawing/2014/main" id="{46B39336-0DC3-9F0F-5BCE-A84D5472B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1" r="-3" b="-3"/>
          <a:stretch/>
        </p:blipFill>
        <p:spPr>
          <a:xfrm>
            <a:off x="13854" y="0"/>
            <a:ext cx="3981101" cy="6837150"/>
          </a:xfrm>
          <a:prstGeom prst="rect">
            <a:avLst/>
          </a:prstGeom>
        </p:spPr>
      </p:pic>
      <p:pic>
        <p:nvPicPr>
          <p:cNvPr id="12" name="Picture 11" descr="A close-up of a book cover&#10;&#10;Description automatically generated">
            <a:extLst>
              <a:ext uri="{FF2B5EF4-FFF2-40B4-BE49-F238E27FC236}">
                <a16:creationId xmlns:a16="http://schemas.microsoft.com/office/drawing/2014/main" id="{FF01F66D-0B2E-37AF-AF91-EA05EFA1AE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2" b="-3"/>
          <a:stretch/>
        </p:blipFill>
        <p:spPr>
          <a:xfrm>
            <a:off x="4184538" y="650511"/>
            <a:ext cx="3834932" cy="5480939"/>
          </a:xfrm>
          <a:prstGeom prst="rect">
            <a:avLst/>
          </a:prstGeom>
        </p:spPr>
      </p:pic>
      <p:pic>
        <p:nvPicPr>
          <p:cNvPr id="14" name="Picture 13" descr="A close-up of a machine&#10;&#10;Description automatically generated">
            <a:extLst>
              <a:ext uri="{FF2B5EF4-FFF2-40B4-BE49-F238E27FC236}">
                <a16:creationId xmlns:a16="http://schemas.microsoft.com/office/drawing/2014/main" id="{0426BD64-2123-5537-2376-562E224C8A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9" r="1422" b="-3"/>
          <a:stretch/>
        </p:blipFill>
        <p:spPr>
          <a:xfrm>
            <a:off x="8222908" y="650511"/>
            <a:ext cx="3834932" cy="548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14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76AA4-E78C-E6FA-59A7-2D8B9079D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using a machine&#10;&#10;Description automatically generated">
            <a:extLst>
              <a:ext uri="{FF2B5EF4-FFF2-40B4-BE49-F238E27FC236}">
                <a16:creationId xmlns:a16="http://schemas.microsoft.com/office/drawing/2014/main" id="{0CFDEB32-C317-EE09-4F69-4A8F4537C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5"/>
            <a:ext cx="12192000" cy="68525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260BBF-FB3A-1ADF-C1AF-456D1943DE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8496" y="2523281"/>
            <a:ext cx="6254187" cy="1530692"/>
          </a:xfrm>
        </p:spPr>
        <p:txBody>
          <a:bodyPr>
            <a:normAutofit/>
          </a:bodyPr>
          <a:lstStyle/>
          <a:p>
            <a:pPr algn="l"/>
            <a:r>
              <a:rPr lang="sq-AL" sz="5400" b="1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Faleminderit!</a:t>
            </a:r>
          </a:p>
        </p:txBody>
      </p:sp>
    </p:spTree>
    <p:extLst>
      <p:ext uri="{BB962C8B-B14F-4D97-AF65-F5344CB8AC3E}">
        <p14:creationId xmlns:p14="http://schemas.microsoft.com/office/powerpoint/2010/main" val="3608972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35A33-C860-5F65-EC54-B8CCDFE40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endParaRPr lang="sq-AL" sz="2400" b="0" i="0" u="none" strike="noStrike" baseline="0" noProof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sq-AL" sz="2400" b="0" i="0" u="none" strike="noStrike" baseline="0" noProof="0" dirty="0">
                <a:solidFill>
                  <a:srgbClr val="000000"/>
                </a:solidFill>
                <a:latin typeface="Cambria" panose="02040503050406030204" pitchFamily="18" charset="0"/>
              </a:rPr>
              <a:t>Rregullorja ka për qëllim përcaktimin e parimeve dhe rregullave të përgjithshme që disiplinojnë veprimtarinë e anëtarëve të njësisë së zhvillimit, në përputhje me dispozitat ligjore dhe aktet nënligjore në fuqi, me synimin për të siguruar cilësi të lartë në shërbimet e Arsimit dhe Formimit Profesional (AFP). </a:t>
            </a:r>
          </a:p>
          <a:p>
            <a:pPr marL="0" indent="0">
              <a:buNone/>
            </a:pPr>
            <a:endParaRPr lang="sq-AL" sz="3600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BBBF906-EE80-2F92-1C9A-D89591E48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q-AL" noProof="0" dirty="0"/>
              <a:t>Pse është e rëndësishme kjo rregullore</a:t>
            </a:r>
            <a:r>
              <a:rPr lang="en-US" noProof="0" dirty="0"/>
              <a:t>?</a:t>
            </a:r>
            <a:endParaRPr lang="sq-AL" noProof="0" dirty="0"/>
          </a:p>
        </p:txBody>
      </p:sp>
      <p:pic>
        <p:nvPicPr>
          <p:cNvPr id="6" name="Picture 5" descr="A person and person working on a cutting board&#10;&#10;Description automatically generated">
            <a:extLst>
              <a:ext uri="{FF2B5EF4-FFF2-40B4-BE49-F238E27FC236}">
                <a16:creationId xmlns:a16="http://schemas.microsoft.com/office/drawing/2014/main" id="{17A0389A-9E5B-46C6-B4DF-F668A527D3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" r="-1" b="-1"/>
          <a:stretch/>
        </p:blipFill>
        <p:spPr>
          <a:xfrm>
            <a:off x="10567638" y="31362"/>
            <a:ext cx="1572323" cy="199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4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1F78A9-018E-7F87-87EE-DEDCB74B0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and person working on a cutting board&#10;&#10;Description automatically generated">
            <a:extLst>
              <a:ext uri="{FF2B5EF4-FFF2-40B4-BE49-F238E27FC236}">
                <a16:creationId xmlns:a16="http://schemas.microsoft.com/office/drawing/2014/main" id="{BFC603B1-E9B1-94DF-6FE7-60517A0E67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5" r="2" b="1"/>
          <a:stretch/>
        </p:blipFill>
        <p:spPr>
          <a:xfrm>
            <a:off x="7703334" y="830766"/>
            <a:ext cx="4178952" cy="5196468"/>
          </a:xfrm>
          <a:prstGeom prst="rect">
            <a:avLst/>
          </a:prstGeom>
          <a:effectLst/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48F6E9D0-ACE3-5632-AB1F-619723961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865134" cy="1325563"/>
          </a:xfrm>
        </p:spPr>
        <p:txBody>
          <a:bodyPr/>
          <a:lstStyle/>
          <a:p>
            <a:r>
              <a:rPr lang="sq-AL" noProof="0" dirty="0"/>
              <a:t>Baza ligjore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9945667-B271-DA4F-68E7-FA1848874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6513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b="0" i="0" u="none" strike="noStrike" baseline="0" noProof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sq-AL" sz="2400" b="0" i="0" u="none" strike="noStrike" baseline="0" noProof="0" dirty="0">
                <a:solidFill>
                  <a:srgbClr val="000000"/>
                </a:solidFill>
                <a:latin typeface="Cambria" panose="02040503050406030204" pitchFamily="18" charset="0"/>
              </a:rPr>
              <a:t>Rregullorja e Njësisë së Zhvillimit mbështetet në Ligjin nr. 15/2017, datë 16.02.2017 “Për arsimin dhe formimin profesional në Republikën e Shqipërisë”, në aktet nënligjore në zbatim të ligjit, si dhe në Rregulloren kësaj shkolle. Rregullorja dhe manuali, së bashku me instrumentet mbështetëse, për zbatimin e saj përbëjnë kuadrin rregullator të Njësisë së Zhvillimit të shkollës. </a:t>
            </a:r>
            <a:endParaRPr lang="sq-AL" sz="3600" noProof="0" dirty="0"/>
          </a:p>
        </p:txBody>
      </p:sp>
    </p:spTree>
    <p:extLst>
      <p:ext uri="{BB962C8B-B14F-4D97-AF65-F5344CB8AC3E}">
        <p14:creationId xmlns:p14="http://schemas.microsoft.com/office/powerpoint/2010/main" val="3077246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B964FB-3044-2701-084F-9D1A5D34C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and person working on a cutting board&#10;&#10;Description automatically generated">
            <a:extLst>
              <a:ext uri="{FF2B5EF4-FFF2-40B4-BE49-F238E27FC236}">
                <a16:creationId xmlns:a16="http://schemas.microsoft.com/office/drawing/2014/main" id="{A0C931F5-B373-2903-3B12-DCCBCB66DC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5" r="2" b="1"/>
          <a:stretch/>
        </p:blipFill>
        <p:spPr>
          <a:xfrm>
            <a:off x="7703334" y="830766"/>
            <a:ext cx="4178952" cy="5196468"/>
          </a:xfrm>
          <a:prstGeom prst="rect">
            <a:avLst/>
          </a:prstGeom>
          <a:effectLst/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193F156A-CC37-920B-FA70-2821E8A12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865134" cy="1325563"/>
          </a:xfrm>
        </p:spPr>
        <p:txBody>
          <a:bodyPr/>
          <a:lstStyle/>
          <a:p>
            <a:r>
              <a:rPr lang="sq-AL" noProof="0" dirty="0"/>
              <a:t>Parimet e Punës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5FAE0D3-F29B-4EE2-86B1-B785AD113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65134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sz="2400" b="0" i="0" u="none" strike="noStrike" baseline="0" noProof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q-AL" sz="2400" b="0" i="0" u="none" strike="noStrike" baseline="0" noProof="0" dirty="0">
                <a:solidFill>
                  <a:srgbClr val="000000"/>
                </a:solidFill>
                <a:latin typeface="Cambria" panose="02040503050406030204" pitchFamily="18" charset="0"/>
              </a:rPr>
              <a:t>Integriteti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q-AL" sz="2400" b="0" i="0" u="none" strike="noStrike" baseline="0" noProof="0" dirty="0">
                <a:solidFill>
                  <a:srgbClr val="000000"/>
                </a:solidFill>
                <a:latin typeface="Cambria" panose="02040503050406030204" pitchFamily="18" charset="0"/>
              </a:rPr>
              <a:t>Transparenca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q-AL" sz="2400" b="0" i="0" u="none" strike="noStrike" baseline="0" noProof="0" dirty="0">
                <a:solidFill>
                  <a:srgbClr val="000000"/>
                </a:solidFill>
                <a:latin typeface="Cambria" panose="02040503050406030204" pitchFamily="18" charset="0"/>
              </a:rPr>
              <a:t>Përgjegjshmëria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q-AL" sz="2400" b="0" i="0" u="none" strike="noStrike" baseline="0" noProof="0" dirty="0">
                <a:solidFill>
                  <a:srgbClr val="000000"/>
                </a:solidFill>
                <a:latin typeface="Cambria" panose="02040503050406030204" pitchFamily="18" charset="0"/>
              </a:rPr>
              <a:t>Respekti për individin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q-AL" sz="2400" b="0" i="0" u="none" strike="noStrike" baseline="0" noProof="0" dirty="0">
                <a:solidFill>
                  <a:srgbClr val="000000"/>
                </a:solidFill>
                <a:latin typeface="Cambria" panose="02040503050406030204" pitchFamily="18" charset="0"/>
              </a:rPr>
              <a:t>Barazia dhe drejtësia</a:t>
            </a:r>
            <a:endParaRPr lang="sq-AL" sz="2400" noProof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q-AL" sz="2400" b="0" i="0" u="none" strike="noStrike" baseline="0" noProof="0" dirty="0">
                <a:solidFill>
                  <a:srgbClr val="000000"/>
                </a:solidFill>
                <a:latin typeface="Cambria" panose="02040503050406030204" pitchFamily="18" charset="0"/>
              </a:rPr>
              <a:t>Përkushtimi për cilësi</a:t>
            </a:r>
            <a:endParaRPr lang="sq-AL" sz="3600" noProof="0" dirty="0"/>
          </a:p>
        </p:txBody>
      </p:sp>
    </p:spTree>
    <p:extLst>
      <p:ext uri="{BB962C8B-B14F-4D97-AF65-F5344CB8AC3E}">
        <p14:creationId xmlns:p14="http://schemas.microsoft.com/office/powerpoint/2010/main" val="3570864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FE1153-9818-ADA8-639A-069797BA8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and person working on a cutting board&#10;&#10;Description automatically generated">
            <a:extLst>
              <a:ext uri="{FF2B5EF4-FFF2-40B4-BE49-F238E27FC236}">
                <a16:creationId xmlns:a16="http://schemas.microsoft.com/office/drawing/2014/main" id="{B2DD0CAD-451B-0561-4313-5BAD52FB8F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" r="-1" b="-1"/>
          <a:stretch/>
        </p:blipFill>
        <p:spPr>
          <a:xfrm>
            <a:off x="10567638" y="31362"/>
            <a:ext cx="1572323" cy="1993087"/>
          </a:xfrm>
          <a:prstGeom prst="rect">
            <a:avLst/>
          </a:prstGeom>
        </p:spPr>
      </p:pic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A4CC90B9-F092-A32E-2D4F-4554E57F64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923775"/>
              </p:ext>
            </p:extLst>
          </p:nvPr>
        </p:nvGraphicFramePr>
        <p:xfrm>
          <a:off x="838200" y="1825625"/>
          <a:ext cx="972943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6C1CF503-1E72-7A19-6FA7-27402CB42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q-AL" noProof="0" dirty="0"/>
              <a:t>Çfarë bën Njësia e Zhvillimit?</a:t>
            </a:r>
          </a:p>
        </p:txBody>
      </p:sp>
    </p:spTree>
    <p:extLst>
      <p:ext uri="{BB962C8B-B14F-4D97-AF65-F5344CB8AC3E}">
        <p14:creationId xmlns:p14="http://schemas.microsoft.com/office/powerpoint/2010/main" val="512956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CBF9CD-77EE-ADD2-9049-3DFD3DB48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and person working on a cutting board&#10;&#10;Description automatically generated">
            <a:extLst>
              <a:ext uri="{FF2B5EF4-FFF2-40B4-BE49-F238E27FC236}">
                <a16:creationId xmlns:a16="http://schemas.microsoft.com/office/drawing/2014/main" id="{BFCC8624-AC16-74FD-1423-16B3282807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5" r="2" b="1"/>
          <a:stretch/>
        </p:blipFill>
        <p:spPr>
          <a:xfrm>
            <a:off x="182880" y="1401599"/>
            <a:ext cx="3260835" cy="4054802"/>
          </a:xfrm>
          <a:prstGeom prst="rect">
            <a:avLst/>
          </a:prstGeom>
          <a:effectLst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44BBC9A-938B-AC8A-65D3-358023FBD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8080" y="365125"/>
            <a:ext cx="7665720" cy="1325563"/>
          </a:xfrm>
        </p:spPr>
        <p:txBody>
          <a:bodyPr/>
          <a:lstStyle/>
          <a:p>
            <a:r>
              <a:rPr lang="sq-AL" noProof="0" dirty="0"/>
              <a:t>Funksioni 1 – Zhvillimi i Vazhduar Profesional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6D6DAF9-CF6F-BEF0-CBB4-7FAA66716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8080" y="1825625"/>
            <a:ext cx="766572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q-AL" sz="2200" u="sng" noProof="0" dirty="0"/>
              <a:t>Analizon nevojat për trajnim: </a:t>
            </a:r>
            <a:r>
              <a:rPr lang="sq-AL" sz="2200" noProof="0" dirty="0"/>
              <a:t>Harton planin, mbledh të dhëna dhe përgatit raporte me gjetjet.</a:t>
            </a:r>
          </a:p>
          <a:p>
            <a:pPr marL="514350" indent="-514350">
              <a:buFont typeface="+mj-lt"/>
              <a:buAutoNum type="arabicPeriod"/>
            </a:pPr>
            <a:r>
              <a:rPr lang="sq-AL" sz="2200" u="sng" noProof="0" dirty="0"/>
              <a:t>Planifikon aktivitetet e zhvillimit profesional: </a:t>
            </a:r>
            <a:r>
              <a:rPr lang="sq-AL" sz="2200" noProof="0" dirty="0"/>
              <a:t>Përcakton prioritetet, krijon planin vjetor dhe mbështet për realizimin e zhvillimit profesional.</a:t>
            </a:r>
          </a:p>
          <a:p>
            <a:pPr marL="514350" indent="-514350">
              <a:buFont typeface="+mj-lt"/>
              <a:buAutoNum type="arabicPeriod"/>
            </a:pPr>
            <a:r>
              <a:rPr lang="sq-AL" sz="2200" u="sng" noProof="0" dirty="0"/>
              <a:t>Zbaton planin e trajnimeve: </a:t>
            </a:r>
            <a:r>
              <a:rPr lang="sq-AL" sz="2200" noProof="0" dirty="0"/>
              <a:t>Organizon sesione informuese, nxit pjesëmarrjen dhe mbështet procesin e kualifikimit.</a:t>
            </a:r>
          </a:p>
          <a:p>
            <a:pPr marL="514350" indent="-514350">
              <a:buFont typeface="+mj-lt"/>
              <a:buAutoNum type="arabicPeriod"/>
            </a:pPr>
            <a:r>
              <a:rPr lang="sq-AL" sz="2200" u="sng" noProof="0" dirty="0"/>
              <a:t>Monitoron dhe vlerëson progresin: </a:t>
            </a:r>
            <a:r>
              <a:rPr lang="sq-AL" sz="2200" noProof="0" dirty="0"/>
              <a:t>Regjistron pjesëmarrjen e mësuesve, mbledh </a:t>
            </a:r>
            <a:r>
              <a:rPr lang="sq-AL" sz="2200" noProof="0" dirty="0" err="1"/>
              <a:t>feedback</a:t>
            </a:r>
            <a:r>
              <a:rPr lang="sq-AL" sz="2200" noProof="0" dirty="0"/>
              <a:t> dhe përgatit raport vjetor.</a:t>
            </a:r>
          </a:p>
          <a:p>
            <a:pPr marL="514350" indent="-514350">
              <a:buFont typeface="+mj-lt"/>
              <a:buAutoNum type="arabicPeriod"/>
            </a:pPr>
            <a:r>
              <a:rPr lang="sq-AL" sz="2200" u="sng" noProof="0" dirty="0"/>
              <a:t>Mbështet mësuesit e rinj: </a:t>
            </a:r>
            <a:r>
              <a:rPr lang="sq-AL" sz="2200" noProof="0" dirty="0"/>
              <a:t>Identifikon nevojat për trajnim dhe ndjek përparimin e tyre në programet e zhvillimit profesional.</a:t>
            </a:r>
          </a:p>
        </p:txBody>
      </p:sp>
    </p:spTree>
    <p:extLst>
      <p:ext uri="{BB962C8B-B14F-4D97-AF65-F5344CB8AC3E}">
        <p14:creationId xmlns:p14="http://schemas.microsoft.com/office/powerpoint/2010/main" val="1838860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9DF30-13BD-516F-F976-C58578684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and person working on a cutting board&#10;&#10;Description automatically generated">
            <a:extLst>
              <a:ext uri="{FF2B5EF4-FFF2-40B4-BE49-F238E27FC236}">
                <a16:creationId xmlns:a16="http://schemas.microsoft.com/office/drawing/2014/main" id="{73F58560-C822-CF9C-028A-3C9BE9F2E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5" r="2" b="1"/>
          <a:stretch/>
        </p:blipFill>
        <p:spPr>
          <a:xfrm>
            <a:off x="182880" y="1401599"/>
            <a:ext cx="3260835" cy="4054802"/>
          </a:xfrm>
          <a:prstGeom prst="rect">
            <a:avLst/>
          </a:prstGeom>
          <a:effectLst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342A696-ED96-CAAE-1B22-98243781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8080" y="365125"/>
            <a:ext cx="7665720" cy="1325563"/>
          </a:xfrm>
        </p:spPr>
        <p:txBody>
          <a:bodyPr/>
          <a:lstStyle/>
          <a:p>
            <a:r>
              <a:rPr lang="sq-AL" noProof="0" dirty="0" err="1"/>
              <a:t>Fun</a:t>
            </a:r>
            <a:r>
              <a:rPr lang="en-US" noProof="0" dirty="0"/>
              <a:t>k</a:t>
            </a:r>
            <a:r>
              <a:rPr lang="sq-AL" noProof="0" dirty="0" err="1"/>
              <a:t>sioni</a:t>
            </a:r>
            <a:r>
              <a:rPr lang="sq-AL" noProof="0" dirty="0"/>
              <a:t> 2 – Zhvillimi i </a:t>
            </a:r>
            <a:r>
              <a:rPr lang="sq-AL" noProof="0" dirty="0" err="1"/>
              <a:t>Kurrikulave</a:t>
            </a:r>
            <a:r>
              <a:rPr lang="sq-AL" noProof="0" dirty="0"/>
              <a:t> ne nivel ofruesi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3422DCC-9B63-4BCE-8D2E-BD0BE7F22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8080" y="1825625"/>
            <a:ext cx="7665720" cy="4351338"/>
          </a:xfrm>
        </p:spPr>
        <p:txBody>
          <a:bodyPr>
            <a:norm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sq-AL" sz="2200" b="0" i="0" u="sng" strike="noStrike" baseline="0" noProof="0" dirty="0">
                <a:solidFill>
                  <a:srgbClr val="000000"/>
                </a:solidFill>
                <a:latin typeface="Cambria" panose="02040503050406030204" pitchFamily="18" charset="0"/>
              </a:rPr>
              <a:t>Përshtat </a:t>
            </a:r>
            <a:r>
              <a:rPr lang="sq-AL" sz="2200" b="0" i="0" u="sng" strike="noStrike" baseline="0" noProof="0" dirty="0" err="1">
                <a:solidFill>
                  <a:srgbClr val="000000"/>
                </a:solidFill>
                <a:latin typeface="Cambria" panose="02040503050406030204" pitchFamily="18" charset="0"/>
              </a:rPr>
              <a:t>kurrikulën</a:t>
            </a:r>
            <a:r>
              <a:rPr lang="sq-AL" sz="2200" b="0" i="0" u="sng" strike="noStrike" baseline="0" noProof="0" dirty="0">
                <a:solidFill>
                  <a:srgbClr val="000000"/>
                </a:solidFill>
                <a:latin typeface="Cambria" panose="02040503050406030204" pitchFamily="18" charset="0"/>
              </a:rPr>
              <a:t> me tregun e punës: </a:t>
            </a:r>
            <a:r>
              <a:rPr lang="sq-AL" sz="2200" b="0" i="0" u="none" strike="noStrike" baseline="0" noProof="0" dirty="0">
                <a:solidFill>
                  <a:srgbClr val="000000"/>
                </a:solidFill>
                <a:latin typeface="Cambria" panose="02040503050406030204" pitchFamily="18" charset="0"/>
              </a:rPr>
              <a:t>Monitoron nevojat e tregut dhe analizon mundësitë për drejtime të reja profesionale.</a:t>
            </a:r>
          </a:p>
          <a:p>
            <a:pPr marL="342900" indent="-342900" algn="l">
              <a:buFont typeface="+mj-lt"/>
              <a:buAutoNum type="arabicPeriod"/>
            </a:pPr>
            <a:r>
              <a:rPr lang="sq-AL" sz="2200" b="0" i="0" u="sng" strike="noStrike" baseline="0" noProof="0" dirty="0">
                <a:solidFill>
                  <a:srgbClr val="000000"/>
                </a:solidFill>
                <a:latin typeface="Cambria" panose="02040503050406030204" pitchFamily="18" charset="0"/>
              </a:rPr>
              <a:t>Mbështet mësuesit në hartimin e planeve mësimore: </a:t>
            </a:r>
            <a:r>
              <a:rPr lang="sq-AL" sz="2200" b="0" i="0" u="none" strike="noStrike" baseline="0" noProof="0" dirty="0">
                <a:solidFill>
                  <a:srgbClr val="000000"/>
                </a:solidFill>
                <a:latin typeface="Cambria" panose="02040503050406030204" pitchFamily="18" charset="0"/>
              </a:rPr>
              <a:t>Përshtat formatet dhe ndihmon në përzgjedhjen e moduleve.</a:t>
            </a:r>
          </a:p>
          <a:p>
            <a:pPr marL="342900" indent="-342900" algn="l">
              <a:buFont typeface="+mj-lt"/>
              <a:buAutoNum type="arabicPeriod"/>
            </a:pPr>
            <a:r>
              <a:rPr lang="sq-AL" sz="2200" b="0" i="0" u="sng" strike="noStrike" baseline="0" noProof="0" dirty="0">
                <a:solidFill>
                  <a:srgbClr val="000000"/>
                </a:solidFill>
                <a:latin typeface="Cambria" panose="02040503050406030204" pitchFamily="18" charset="0"/>
              </a:rPr>
              <a:t>Koordinon procesin e vlerësimit: </a:t>
            </a:r>
            <a:r>
              <a:rPr lang="sq-AL" sz="2200" b="0" i="0" u="none" strike="noStrike" baseline="0" noProof="0" dirty="0">
                <a:solidFill>
                  <a:srgbClr val="000000"/>
                </a:solidFill>
                <a:latin typeface="Cambria" panose="02040503050406030204" pitchFamily="18" charset="0"/>
              </a:rPr>
              <a:t>Mbështet komisionet e provimeve teorike dhe praktike, ndjek standardet metodologjike dhe organizon takime me nxënësit.</a:t>
            </a:r>
          </a:p>
          <a:p>
            <a:pPr marL="342900" indent="-342900" algn="l">
              <a:buFont typeface="+mj-lt"/>
              <a:buAutoNum type="arabicPeriod"/>
            </a:pPr>
            <a:r>
              <a:rPr lang="sq-AL" sz="2200" b="0" i="0" u="sng" strike="noStrike" baseline="0" noProof="0" dirty="0">
                <a:solidFill>
                  <a:srgbClr val="000000"/>
                </a:solidFill>
                <a:latin typeface="Cambria" panose="02040503050406030204" pitchFamily="18" charset="0"/>
              </a:rPr>
              <a:t>Vlerëson zbatimin e </a:t>
            </a:r>
            <a:r>
              <a:rPr lang="sq-AL" sz="2200" b="0" i="0" u="sng" strike="noStrike" baseline="0" noProof="0" dirty="0" err="1">
                <a:solidFill>
                  <a:srgbClr val="000000"/>
                </a:solidFill>
                <a:latin typeface="Cambria" panose="02040503050406030204" pitchFamily="18" charset="0"/>
              </a:rPr>
              <a:t>kurrikulës</a:t>
            </a:r>
            <a:r>
              <a:rPr lang="sq-AL" sz="2200" b="0" i="0" u="sng" strike="noStrike" baseline="0" noProof="0" dirty="0">
                <a:solidFill>
                  <a:srgbClr val="000000"/>
                </a:solidFill>
                <a:latin typeface="Cambria" panose="02040503050406030204" pitchFamily="18" charset="0"/>
              </a:rPr>
              <a:t>: S</a:t>
            </a:r>
            <a:r>
              <a:rPr lang="sq-AL" sz="2200" b="0" i="0" u="none" strike="noStrike" baseline="0" noProof="0" dirty="0">
                <a:solidFill>
                  <a:srgbClr val="000000"/>
                </a:solidFill>
                <a:latin typeface="Cambria" panose="02040503050406030204" pitchFamily="18" charset="0"/>
              </a:rPr>
              <a:t>ugjeron përmirësime dhe përgatit raporte për sfidat e zbatimit.</a:t>
            </a:r>
          </a:p>
        </p:txBody>
      </p:sp>
    </p:spTree>
    <p:extLst>
      <p:ext uri="{BB962C8B-B14F-4D97-AF65-F5344CB8AC3E}">
        <p14:creationId xmlns:p14="http://schemas.microsoft.com/office/powerpoint/2010/main" val="2395599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8CA643-A1DF-E84E-C48D-03ECEBA80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and person working on a cutting board&#10;&#10;Description automatically generated">
            <a:extLst>
              <a:ext uri="{FF2B5EF4-FFF2-40B4-BE49-F238E27FC236}">
                <a16:creationId xmlns:a16="http://schemas.microsoft.com/office/drawing/2014/main" id="{E78DED6E-557C-7301-FB7D-1847411D8E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5" r="2" b="1"/>
          <a:stretch/>
        </p:blipFill>
        <p:spPr>
          <a:xfrm>
            <a:off x="182880" y="1401599"/>
            <a:ext cx="3260835" cy="4054802"/>
          </a:xfrm>
          <a:prstGeom prst="rect">
            <a:avLst/>
          </a:prstGeom>
          <a:effectLst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6EFB12A-6661-222E-39AC-BFF4FAB9C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8080" y="365125"/>
            <a:ext cx="7665720" cy="1325563"/>
          </a:xfrm>
        </p:spPr>
        <p:txBody>
          <a:bodyPr/>
          <a:lstStyle/>
          <a:p>
            <a:r>
              <a:rPr lang="sq-AL" noProof="0" dirty="0" err="1"/>
              <a:t>Funk</a:t>
            </a:r>
            <a:r>
              <a:rPr lang="en-US" noProof="0" dirty="0"/>
              <a:t>s</a:t>
            </a:r>
            <a:r>
              <a:rPr lang="sq-AL" noProof="0" dirty="0" err="1"/>
              <a:t>ioni</a:t>
            </a:r>
            <a:r>
              <a:rPr lang="sq-AL" noProof="0" dirty="0"/>
              <a:t> 3 – Marrëdhëniet me bizneset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2CD7E1B-5983-69CE-EB16-93E898C2A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8080" y="1825625"/>
            <a:ext cx="7665720" cy="4848130"/>
          </a:xfrm>
        </p:spPr>
        <p:txBody>
          <a:bodyPr>
            <a:norm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sq-AL" sz="1900" b="0" i="0" u="sng" strike="noStrike" baseline="0" noProof="0" dirty="0">
                <a:solidFill>
                  <a:srgbClr val="000000"/>
                </a:solidFill>
                <a:latin typeface="Cambria" panose="02040503050406030204" pitchFamily="18" charset="0"/>
              </a:rPr>
              <a:t>Takime dhe vizita në biznese: </a:t>
            </a:r>
            <a:r>
              <a:rPr lang="sq-AL" sz="1900" b="0" i="0" u="none" strike="noStrike" baseline="0" noProof="0" dirty="0">
                <a:solidFill>
                  <a:srgbClr val="000000"/>
                </a:solidFill>
                <a:latin typeface="Cambria" panose="02040503050406030204" pitchFamily="18" charset="0"/>
              </a:rPr>
              <a:t>Organizim dhe menaxhim i takimeve për të forcuar bashkëpunimet.</a:t>
            </a:r>
          </a:p>
          <a:p>
            <a:pPr marL="342900" indent="-342900" algn="l">
              <a:buFont typeface="+mj-lt"/>
              <a:buAutoNum type="arabicPeriod"/>
            </a:pPr>
            <a:r>
              <a:rPr lang="sq-AL" sz="1900" b="0" i="0" u="sng" strike="noStrike" baseline="0" noProof="0" dirty="0">
                <a:solidFill>
                  <a:srgbClr val="000000"/>
                </a:solidFill>
                <a:latin typeface="Cambria" panose="02040503050406030204" pitchFamily="18" charset="0"/>
              </a:rPr>
              <a:t>Koordinimi i praktikave profesionale: </a:t>
            </a:r>
            <a:r>
              <a:rPr lang="sq-AL" sz="1900" b="0" i="0" u="none" strike="noStrike" baseline="0" noProof="0" dirty="0">
                <a:solidFill>
                  <a:srgbClr val="000000"/>
                </a:solidFill>
                <a:latin typeface="Cambria" panose="02040503050406030204" pitchFamily="18" charset="0"/>
              </a:rPr>
              <a:t>Identifikimi i nevojave dhe shpërndarja e nxënësve në kompani.</a:t>
            </a:r>
          </a:p>
          <a:p>
            <a:pPr marL="342900" indent="-342900" algn="l">
              <a:buFont typeface="+mj-lt"/>
              <a:buAutoNum type="arabicPeriod"/>
            </a:pPr>
            <a:r>
              <a:rPr lang="sq-AL" sz="1900" b="0" i="0" u="sng" strike="noStrike" baseline="0" noProof="0" dirty="0">
                <a:solidFill>
                  <a:srgbClr val="000000"/>
                </a:solidFill>
                <a:latin typeface="Cambria" panose="02040503050406030204" pitchFamily="18" charset="0"/>
              </a:rPr>
              <a:t>Analiza e tregut të punës: </a:t>
            </a:r>
            <a:r>
              <a:rPr lang="sq-AL" sz="1900" b="0" i="0" u="none" strike="noStrike" baseline="0" noProof="0" dirty="0">
                <a:solidFill>
                  <a:srgbClr val="000000"/>
                </a:solidFill>
                <a:latin typeface="Cambria" panose="02040503050406030204" pitchFamily="18" charset="0"/>
              </a:rPr>
              <a:t>Vlerësimi i kërkesave për të përmirësuar programet arsimore.</a:t>
            </a:r>
          </a:p>
          <a:p>
            <a:pPr marL="342900" indent="-342900" algn="l">
              <a:buFont typeface="+mj-lt"/>
              <a:buAutoNum type="arabicPeriod"/>
            </a:pPr>
            <a:r>
              <a:rPr lang="sq-AL" sz="1900" b="0" i="0" u="sng" strike="noStrike" baseline="0" noProof="0" dirty="0">
                <a:solidFill>
                  <a:srgbClr val="000000"/>
                </a:solidFill>
                <a:latin typeface="Cambria" panose="02040503050406030204" pitchFamily="18" charset="0"/>
              </a:rPr>
              <a:t>Zgjerimi i rrjetit të partnerëve: </a:t>
            </a:r>
            <a:r>
              <a:rPr lang="sq-AL" sz="1900" b="0" i="0" u="none" strike="noStrike" baseline="0" noProof="0" dirty="0">
                <a:solidFill>
                  <a:srgbClr val="000000"/>
                </a:solidFill>
                <a:latin typeface="Cambria" panose="02040503050406030204" pitchFamily="18" charset="0"/>
              </a:rPr>
              <a:t>Identifikimi i bizneseve të reja</a:t>
            </a:r>
            <a:r>
              <a:rPr lang="sq-AL" sz="1900" noProof="0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  <a:endParaRPr lang="sq-AL" sz="1900" b="0" i="0" u="none" strike="noStrike" baseline="0" noProof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sq-AL" sz="1900" b="0" i="0" u="sng" strike="noStrike" baseline="0" noProof="0" dirty="0">
                <a:solidFill>
                  <a:srgbClr val="000000"/>
                </a:solidFill>
                <a:latin typeface="Cambria" panose="02040503050406030204" pitchFamily="18" charset="0"/>
              </a:rPr>
              <a:t>Menaxhimi i bazës së të dhënave mbi bizneset partnere</a:t>
            </a:r>
            <a:r>
              <a:rPr lang="sq-AL" sz="1900" b="0" i="0" u="none" strike="noStrike" baseline="0" noProof="0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marL="342900" indent="-342900" algn="l">
              <a:buFont typeface="+mj-lt"/>
              <a:buAutoNum type="arabicPeriod"/>
            </a:pPr>
            <a:r>
              <a:rPr lang="sq-AL" sz="1900" b="0" i="0" u="sng" strike="noStrike" baseline="0" noProof="0" dirty="0">
                <a:solidFill>
                  <a:srgbClr val="000000"/>
                </a:solidFill>
                <a:latin typeface="Cambria" panose="02040503050406030204" pitchFamily="18" charset="0"/>
              </a:rPr>
              <a:t>Planifikimi dhe realizimi i praktikave profesionale: </a:t>
            </a:r>
            <a:r>
              <a:rPr lang="sq-AL" sz="1900" b="0" i="0" u="none" strike="noStrike" baseline="0" noProof="0" dirty="0">
                <a:solidFill>
                  <a:srgbClr val="000000"/>
                </a:solidFill>
                <a:latin typeface="Cambria" panose="02040503050406030204" pitchFamily="18" charset="0"/>
              </a:rPr>
              <a:t>Hartimi i kalendarëve dhe mbikëqyrja e proceseve.</a:t>
            </a:r>
          </a:p>
          <a:p>
            <a:pPr marL="342900" indent="-342900" algn="l">
              <a:buFont typeface="+mj-lt"/>
              <a:buAutoNum type="arabicPeriod"/>
            </a:pPr>
            <a:r>
              <a:rPr lang="sq-AL" sz="1900" b="0" i="0" u="sng" strike="noStrike" baseline="0" noProof="0" dirty="0">
                <a:solidFill>
                  <a:srgbClr val="000000"/>
                </a:solidFill>
                <a:latin typeface="Cambria" panose="02040503050406030204" pitchFamily="18" charset="0"/>
              </a:rPr>
              <a:t>Promovimi i institucionit: </a:t>
            </a:r>
            <a:r>
              <a:rPr lang="sq-AL" sz="1900" b="0" i="0" u="none" strike="noStrike" baseline="0" noProof="0" dirty="0">
                <a:solidFill>
                  <a:srgbClr val="000000"/>
                </a:solidFill>
                <a:latin typeface="Cambria" panose="02040503050406030204" pitchFamily="18" charset="0"/>
              </a:rPr>
              <a:t>Pjesëmarrja në konferenca, </a:t>
            </a:r>
            <a:r>
              <a:rPr lang="sq-AL" sz="1900" b="0" i="0" u="none" strike="noStrike" baseline="0" noProof="0" dirty="0" err="1">
                <a:solidFill>
                  <a:srgbClr val="000000"/>
                </a:solidFill>
                <a:latin typeface="Cambria" panose="02040503050406030204" pitchFamily="18" charset="0"/>
              </a:rPr>
              <a:t>workshop</a:t>
            </a:r>
            <a:r>
              <a:rPr lang="sq-AL" sz="1900" b="0" i="0" u="none" strike="noStrike" baseline="0" noProof="0" dirty="0">
                <a:solidFill>
                  <a:srgbClr val="000000"/>
                </a:solidFill>
                <a:latin typeface="Cambria" panose="02040503050406030204" pitchFamily="18" charset="0"/>
              </a:rPr>
              <a:t>-e dhe panaire për ndërtimin e kontakteve të reja.</a:t>
            </a:r>
          </a:p>
          <a:p>
            <a:pPr marL="342900" indent="-342900" algn="l">
              <a:buFont typeface="+mj-lt"/>
              <a:buAutoNum type="arabicPeriod"/>
            </a:pPr>
            <a:r>
              <a:rPr lang="sq-AL" sz="1900" b="0" i="0" u="sng" strike="noStrike" baseline="0" noProof="0" dirty="0">
                <a:solidFill>
                  <a:srgbClr val="000000"/>
                </a:solidFill>
                <a:latin typeface="Cambria" panose="02040503050406030204" pitchFamily="18" charset="0"/>
              </a:rPr>
              <a:t>Ndërtimi i marrëdhënieve me partnerë: </a:t>
            </a:r>
            <a:r>
              <a:rPr lang="sq-AL" sz="1900" b="0" i="0" u="none" strike="noStrike" baseline="0" noProof="0" dirty="0">
                <a:solidFill>
                  <a:srgbClr val="000000"/>
                </a:solidFill>
                <a:latin typeface="Cambria" panose="02040503050406030204" pitchFamily="18" charset="0"/>
              </a:rPr>
              <a:t>Krijimi i bashkëpunimeve të reja dhe monitorimi i progresit.</a:t>
            </a:r>
          </a:p>
        </p:txBody>
      </p:sp>
    </p:spTree>
    <p:extLst>
      <p:ext uri="{BB962C8B-B14F-4D97-AF65-F5344CB8AC3E}">
        <p14:creationId xmlns:p14="http://schemas.microsoft.com/office/powerpoint/2010/main" val="2001682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wisscontact">
      <a:dk1>
        <a:sysClr val="windowText" lastClr="000000"/>
      </a:dk1>
      <a:lt1>
        <a:srgbClr val="FFFFFF"/>
      </a:lt1>
      <a:dk2>
        <a:srgbClr val="0070C0"/>
      </a:dk2>
      <a:lt2>
        <a:srgbClr val="95A6A6"/>
      </a:lt2>
      <a:accent1>
        <a:srgbClr val="FFCC4D"/>
      </a:accent1>
      <a:accent2>
        <a:srgbClr val="FF5C00"/>
      </a:accent2>
      <a:accent3>
        <a:srgbClr val="63991F"/>
      </a:accent3>
      <a:accent4>
        <a:srgbClr val="A1E600"/>
      </a:accent4>
      <a:accent5>
        <a:srgbClr val="4DE6FF"/>
      </a:accent5>
      <a:accent6>
        <a:srgbClr val="29A3B1"/>
      </a:accent6>
      <a:hlink>
        <a:srgbClr val="A90ABD"/>
      </a:hlink>
      <a:folHlink>
        <a:srgbClr val="FF00FF"/>
      </a:folHlink>
    </a:clrScheme>
    <a:fontScheme name="Swisscontac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1608</TotalTime>
  <Words>3593</Words>
  <Application>Microsoft Office PowerPoint</Application>
  <PresentationFormat>Widescreen</PresentationFormat>
  <Paragraphs>210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Aptos</vt:lpstr>
      <vt:lpstr>Arial</vt:lpstr>
      <vt:lpstr>Calibri</vt:lpstr>
      <vt:lpstr>Cambria</vt:lpstr>
      <vt:lpstr>Wingdings</vt:lpstr>
      <vt:lpstr>Office Theme</vt:lpstr>
      <vt:lpstr>Rregullorja e Njësisë së Zhvillimit</vt:lpstr>
      <vt:lpstr>PowerPoint Presentation</vt:lpstr>
      <vt:lpstr>Pse është e rëndësishme kjo rregullore?</vt:lpstr>
      <vt:lpstr>Baza ligjore</vt:lpstr>
      <vt:lpstr>Parimet e Punës</vt:lpstr>
      <vt:lpstr>Çfarë bën Njësia e Zhvillimit?</vt:lpstr>
      <vt:lpstr>Funksioni 1 – Zhvillimi i Vazhduar Profesional</vt:lpstr>
      <vt:lpstr>Funksioni 2 – Zhvillimi i Kurrikulave ne nivel ofruesi</vt:lpstr>
      <vt:lpstr>Funksioni 3 – Marrëdhëniet me bizneset</vt:lpstr>
      <vt:lpstr>Funksioni 4 – Orientimi ne karriere i nxënësve/ kursanteve</vt:lpstr>
      <vt:lpstr>Funksioni 5 – Hartimi dhe Zbatimi i Projekteve</vt:lpstr>
      <vt:lpstr>Funksioni 6 – Marketingu Institucional</vt:lpstr>
      <vt:lpstr>Funksioni 7 – Gjurmimi ne Nivel Ofruesi</vt:lpstr>
      <vt:lpstr>Roli i Përgjegjësit te Njësisë se Zhvillimit</vt:lpstr>
      <vt:lpstr>Planifikimi – Raportimi – Monitorimi</vt:lpstr>
      <vt:lpstr>Planifikimi – Raportimi – Monitorimi</vt:lpstr>
      <vt:lpstr>Vlerësimi i Cilësisë së Shërbimit</vt:lpstr>
      <vt:lpstr>Te tjera aspekte</vt:lpstr>
      <vt:lpstr>Pyetje dhe Diskutim </vt:lpstr>
      <vt:lpstr>Faleminderit!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Syabhit Shkreli</dc:creator>
  <cp:lastModifiedBy>Flovia Selmani</cp:lastModifiedBy>
  <cp:revision>15</cp:revision>
  <dcterms:created xsi:type="dcterms:W3CDTF">2024-11-26T09:56:06Z</dcterms:created>
  <dcterms:modified xsi:type="dcterms:W3CDTF">2025-03-02T20:02:25Z</dcterms:modified>
</cp:coreProperties>
</file>